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55"/>
  </p:notesMasterIdLst>
  <p:handoutMasterIdLst>
    <p:handoutMasterId r:id="rId56"/>
  </p:handoutMasterIdLst>
  <p:sldIdLst>
    <p:sldId id="797" r:id="rId4"/>
    <p:sldId id="5448" r:id="rId5"/>
    <p:sldId id="5432" r:id="rId6"/>
    <p:sldId id="5526" r:id="rId7"/>
    <p:sldId id="5573" r:id="rId8"/>
    <p:sldId id="5575" r:id="rId9"/>
    <p:sldId id="5576" r:id="rId10"/>
    <p:sldId id="5577" r:id="rId11"/>
    <p:sldId id="5618" r:id="rId12"/>
    <p:sldId id="5619" r:id="rId13"/>
    <p:sldId id="5620" r:id="rId14"/>
    <p:sldId id="5621" r:id="rId15"/>
    <p:sldId id="5574" r:id="rId16"/>
    <p:sldId id="5623" r:id="rId17"/>
    <p:sldId id="5626" r:id="rId18"/>
    <p:sldId id="5627" r:id="rId19"/>
    <p:sldId id="5628" r:id="rId20"/>
    <p:sldId id="5629" r:id="rId21"/>
    <p:sldId id="5631" r:id="rId22"/>
    <p:sldId id="5630" r:id="rId23"/>
    <p:sldId id="5632" r:id="rId24"/>
    <p:sldId id="5634" r:id="rId25"/>
    <p:sldId id="5633" r:id="rId26"/>
    <p:sldId id="5624" r:id="rId27"/>
    <p:sldId id="5635" r:id="rId28"/>
    <p:sldId id="5636" r:id="rId29"/>
    <p:sldId id="5637" r:id="rId30"/>
    <p:sldId id="5625" r:id="rId31"/>
    <p:sldId id="5639" r:id="rId32"/>
    <p:sldId id="5640" r:id="rId33"/>
    <p:sldId id="5641" r:id="rId34"/>
    <p:sldId id="5642" r:id="rId35"/>
    <p:sldId id="5643" r:id="rId36"/>
    <p:sldId id="5644" r:id="rId37"/>
    <p:sldId id="5645" r:id="rId38"/>
    <p:sldId id="5638" r:id="rId39"/>
    <p:sldId id="5647" r:id="rId40"/>
    <p:sldId id="5648" r:id="rId41"/>
    <p:sldId id="5649" r:id="rId42"/>
    <p:sldId id="5650" r:id="rId43"/>
    <p:sldId id="5651" r:id="rId44"/>
    <p:sldId id="5652" r:id="rId45"/>
    <p:sldId id="5653" r:id="rId46"/>
    <p:sldId id="5654" r:id="rId47"/>
    <p:sldId id="5655" r:id="rId48"/>
    <p:sldId id="5656" r:id="rId49"/>
    <p:sldId id="5657" r:id="rId50"/>
    <p:sldId id="5658" r:id="rId51"/>
    <p:sldId id="5659" r:id="rId52"/>
    <p:sldId id="5660" r:id="rId53"/>
    <p:sldId id="5477" r:id="rId54"/>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92FFC7FB-2ECF-1948-B8EE-67F269D8CE79}">
          <p14:sldIdLst>
            <p14:sldId id="797"/>
            <p14:sldId id="5448"/>
            <p14:sldId id="5432"/>
            <p14:sldId id="5526"/>
            <p14:sldId id="5573"/>
            <p14:sldId id="5575"/>
            <p14:sldId id="5576"/>
            <p14:sldId id="5577"/>
            <p14:sldId id="5618"/>
            <p14:sldId id="5619"/>
            <p14:sldId id="5620"/>
            <p14:sldId id="5621"/>
            <p14:sldId id="5574"/>
            <p14:sldId id="5623"/>
            <p14:sldId id="5626"/>
            <p14:sldId id="5627"/>
            <p14:sldId id="5628"/>
            <p14:sldId id="5629"/>
            <p14:sldId id="5631"/>
            <p14:sldId id="5630"/>
            <p14:sldId id="5632"/>
            <p14:sldId id="5634"/>
            <p14:sldId id="5633"/>
            <p14:sldId id="5624"/>
            <p14:sldId id="5635"/>
            <p14:sldId id="5636"/>
            <p14:sldId id="5637"/>
            <p14:sldId id="5625"/>
            <p14:sldId id="5639"/>
            <p14:sldId id="5640"/>
            <p14:sldId id="5641"/>
            <p14:sldId id="5642"/>
            <p14:sldId id="5643"/>
            <p14:sldId id="5644"/>
            <p14:sldId id="5645"/>
            <p14:sldId id="5638"/>
            <p14:sldId id="5647"/>
            <p14:sldId id="5648"/>
            <p14:sldId id="5649"/>
            <p14:sldId id="5650"/>
            <p14:sldId id="5651"/>
            <p14:sldId id="5652"/>
            <p14:sldId id="5653"/>
            <p14:sldId id="5654"/>
            <p14:sldId id="5655"/>
            <p14:sldId id="5656"/>
            <p14:sldId id="5657"/>
            <p14:sldId id="5658"/>
            <p14:sldId id="5659"/>
            <p14:sldId id="5660"/>
            <p14:sldId id="54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A4A4A4"/>
    <a:srgbClr val="3C3C3C"/>
    <a:srgbClr val="0062FF"/>
    <a:srgbClr val="6EA6FF"/>
    <a:srgbClr val="0530AD"/>
    <a:srgbClr val="F1C92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p:restoredTop sz="96292"/>
  </p:normalViewPr>
  <p:slideViewPr>
    <p:cSldViewPr snapToGrid="0" snapToObjects="1">
      <p:cViewPr varScale="1">
        <p:scale>
          <a:sx n="100" d="100"/>
          <a:sy n="100" d="100"/>
        </p:scale>
        <p:origin x="102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067326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3.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hyperlink" Target="https://regexr.com/" TargetMode="External"/><Relationship Id="rId2" Type="http://schemas.openxmlformats.org/officeDocument/2006/relationships/hyperlink" Target="https://developer.mozilla.org/en-US/docs/Web/JavaScript/Guide/Regular_Expressions" TargetMode="External"/><Relationship Id="rId1" Type="http://schemas.openxmlformats.org/officeDocument/2006/relationships/slideLayout" Target="../slideLayouts/slideLayout71.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hyperlink" Target="https://www.w3.org/standards/webdesign/accessibility" TargetMode="Externa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hyperlink" Target="https://www.cnbc.com/2019/10/07/dominos-supreme-court.html" TargetMode="Externa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hyperlink" Target="https://www.w3.org/WAI/standards-guidelines/wcag/glance" TargetMode="Externa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2" Type="http://schemas.openxmlformats.org/officeDocument/2006/relationships/hyperlink" Target="https://mdn.github.io/learning-area/tools-testing/cross-browser-testing/accessibility/native-keyboard-accessibility.html" TargetMode="Externa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2" Type="http://schemas.openxmlformats.org/officeDocument/2006/relationships/hyperlink" Target="https://www.w3.org/TR/wai-aria-1.1/#role_definitions" TargetMode="Externa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3" Type="http://schemas.openxmlformats.org/officeDocument/2006/relationships/hyperlink" Target="https://mdn.github.io/learning-area/accessibility/aria/aria-live.html" TargetMode="External"/><Relationship Id="rId2" Type="http://schemas.openxmlformats.org/officeDocument/2006/relationships/hyperlink" Target="https://mdn.github.io/learning-area/accessibility/aria/aria-no-live.html" TargetMode="Externa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3" Type="http://schemas.openxmlformats.org/officeDocument/2006/relationships/hyperlink" Target="https://mdn.github.io/learning-area/accessibility/aria/aria-tabbed-info-box.html" TargetMode="External"/><Relationship Id="rId2" Type="http://schemas.openxmlformats.org/officeDocument/2006/relationships/hyperlink" Target="https://mdn.github.io/learning-area/css/css-layout/practical-positioning-examples/info-box.html" TargetMode="Externa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0.xml"/><Relationship Id="rId5" Type="http://schemas.openxmlformats.org/officeDocument/2006/relationships/image" Target="../media/image20.sv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8" Type="http://schemas.openxmlformats.org/officeDocument/2006/relationships/hyperlink" Target="https://developer.mozilla.org/en-US/docs/Learn/Tools_and_testing/Cross_browser_testing/Accessibility#screenreaders" TargetMode="External"/><Relationship Id="rId3" Type="http://schemas.openxmlformats.org/officeDocument/2006/relationships/hyperlink" Target="https://developer.mozilla.org/en-US/docs/Web/Accessibility" TargetMode="External"/><Relationship Id="rId7" Type="http://schemas.openxmlformats.org/officeDocument/2006/relationships/hyperlink" Target="https://developer.mozilla.org/en-US/docs/Glossary/Screen_reader" TargetMode="External"/><Relationship Id="rId2" Type="http://schemas.openxmlformats.org/officeDocument/2006/relationships/hyperlink" Target="https://developer.mozilla.org/en-US/docs/Learn/Forms/Form_validation" TargetMode="External"/><Relationship Id="rId1" Type="http://schemas.openxmlformats.org/officeDocument/2006/relationships/slideLayout" Target="../slideLayouts/slideLayout82.xml"/><Relationship Id="rId6" Type="http://schemas.openxmlformats.org/officeDocument/2006/relationships/hyperlink" Target="https://developer.mozilla.org/en-US/docs/Learn/Accessibility/WAI-ARIA_basics" TargetMode="External"/><Relationship Id="rId11" Type="http://schemas.openxmlformats.org/officeDocument/2006/relationships/image" Target="../media/image16.svg"/><Relationship Id="rId5" Type="http://schemas.openxmlformats.org/officeDocument/2006/relationships/hyperlink" Target="https://developer.mozilla.org/en-US/docs/Learn/Accessibility/HTML" TargetMode="External"/><Relationship Id="rId10" Type="http://schemas.openxmlformats.org/officeDocument/2006/relationships/image" Target="../media/image36.png"/><Relationship Id="rId4" Type="http://schemas.openxmlformats.org/officeDocument/2006/relationships/hyperlink" Target="https://developer.mozilla.org/en-US/docs/Learn/Accessibility/What_is_accessibility" TargetMode="External"/><Relationship Id="rId9" Type="http://schemas.openxmlformats.org/officeDocument/2006/relationships/hyperlink" Target="https://www.w3.org/TR/wai-aria-1.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Accessibility in HTML</a:t>
            </a:r>
            <a:br>
              <a:rPr lang="en-US" sz="3600" dirty="0"/>
            </a:br>
            <a:r>
              <a:rPr lang="en-US" sz="3600" dirty="0">
                <a:solidFill>
                  <a:schemeClr val="tx1"/>
                </a:solidFill>
              </a:rPr>
              <a:t>19.07.2021.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Value restriction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Defines minimum and maximum numeric value of numeric input.</a:t>
            </a:r>
          </a:p>
          <a:p>
            <a:endParaRPr lang="en-US" dirty="0"/>
          </a:p>
          <a:p>
            <a:r>
              <a:rPr lang="en-US" dirty="0"/>
              <a:t>Can be set by setting the “min” and “max” attributes on form control.</a:t>
            </a:r>
          </a:p>
          <a:p>
            <a:endParaRPr lang="en-US" dirty="0"/>
          </a:p>
          <a:p>
            <a:r>
              <a:rPr lang="en-US" dirty="0"/>
              <a:t>The field will be valid in empty state if not marked as required.</a:t>
            </a:r>
          </a:p>
          <a:p>
            <a:endParaRPr lang="en-US" dirty="0"/>
          </a:p>
          <a:p>
            <a:r>
              <a:rPr lang="en-US" dirty="0"/>
              <a:t>Most browsers will </a:t>
            </a:r>
            <a:r>
              <a:rPr lang="en-US" b="1" dirty="0"/>
              <a:t>not allow </a:t>
            </a:r>
            <a:r>
              <a:rPr lang="en-US" dirty="0"/>
              <a:t>the user to increment/decrement the value outside of defined range.</a:t>
            </a:r>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7" name="Picture 6">
            <a:extLst>
              <a:ext uri="{FF2B5EF4-FFF2-40B4-BE49-F238E27FC236}">
                <a16:creationId xmlns:a16="http://schemas.microsoft.com/office/drawing/2014/main" id="{A6CD0EAF-B9D4-8345-944D-4DA949155BC3}"/>
              </a:ext>
            </a:extLst>
          </p:cNvPr>
          <p:cNvPicPr>
            <a:picLocks noChangeAspect="1"/>
          </p:cNvPicPr>
          <p:nvPr/>
        </p:nvPicPr>
        <p:blipFill>
          <a:blip r:embed="rId2"/>
          <a:stretch>
            <a:fillRect/>
          </a:stretch>
        </p:blipFill>
        <p:spPr>
          <a:xfrm>
            <a:off x="9144000" y="3726291"/>
            <a:ext cx="9091535" cy="2843941"/>
          </a:xfrm>
          <a:prstGeom prst="rect">
            <a:avLst/>
          </a:prstGeom>
        </p:spPr>
      </p:pic>
    </p:spTree>
    <p:extLst>
      <p:ext uri="{BB962C8B-B14F-4D97-AF65-F5344CB8AC3E}">
        <p14:creationId xmlns:p14="http://schemas.microsoft.com/office/powerpoint/2010/main" val="109237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Regular expression restriction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Very useful validation technique using the “pattern” attribute.</a:t>
            </a:r>
          </a:p>
          <a:p>
            <a:endParaRPr lang="en-US" dirty="0"/>
          </a:p>
          <a:p>
            <a:r>
              <a:rPr lang="en-US" dirty="0"/>
              <a:t>It expects a </a:t>
            </a:r>
            <a:r>
              <a:rPr lang="en-US" dirty="0">
                <a:hlinkClick r:id="rId2"/>
              </a:rPr>
              <a:t>regular expression </a:t>
            </a:r>
            <a:r>
              <a:rPr lang="en-US" dirty="0"/>
              <a:t>as its value.</a:t>
            </a:r>
          </a:p>
          <a:p>
            <a:endParaRPr lang="en-US" dirty="0"/>
          </a:p>
          <a:p>
            <a:r>
              <a:rPr lang="en-US" dirty="0"/>
              <a:t>Handy tool for regex validation: </a:t>
            </a:r>
            <a:r>
              <a:rPr lang="en-US" dirty="0">
                <a:hlinkClick r:id="rId3"/>
              </a:rPr>
              <a:t>https://regexr.com</a:t>
            </a:r>
            <a:endParaRPr lang="en-US" dirty="0"/>
          </a:p>
          <a:p>
            <a:endParaRPr lang="en-US" dirty="0"/>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8" name="Picture 7">
            <a:extLst>
              <a:ext uri="{FF2B5EF4-FFF2-40B4-BE49-F238E27FC236}">
                <a16:creationId xmlns:a16="http://schemas.microsoft.com/office/drawing/2014/main" id="{2C095614-77C4-3348-BBA5-D7CFC21F1EF2}"/>
              </a:ext>
            </a:extLst>
          </p:cNvPr>
          <p:cNvPicPr>
            <a:picLocks noChangeAspect="1"/>
          </p:cNvPicPr>
          <p:nvPr/>
        </p:nvPicPr>
        <p:blipFill>
          <a:blip r:embed="rId4"/>
          <a:stretch>
            <a:fillRect/>
          </a:stretch>
        </p:blipFill>
        <p:spPr>
          <a:xfrm>
            <a:off x="8862651" y="2851866"/>
            <a:ext cx="9200496" cy="4592792"/>
          </a:xfrm>
          <a:prstGeom prst="rect">
            <a:avLst/>
          </a:prstGeom>
        </p:spPr>
      </p:pic>
    </p:spTree>
    <p:extLst>
      <p:ext uri="{BB962C8B-B14F-4D97-AF65-F5344CB8AC3E}">
        <p14:creationId xmlns:p14="http://schemas.microsoft.com/office/powerpoint/2010/main" val="330051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Type restriction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Mostly used for email address validation.</a:t>
            </a:r>
          </a:p>
          <a:p>
            <a:endParaRPr lang="en-US" dirty="0"/>
          </a:p>
          <a:p>
            <a:endParaRPr lang="en-US" dirty="0"/>
          </a:p>
          <a:p>
            <a:r>
              <a:rPr lang="en-US" dirty="0"/>
              <a:t>It will validate the format of email address.</a:t>
            </a:r>
          </a:p>
          <a:p>
            <a:endParaRPr lang="en-US" dirty="0"/>
          </a:p>
          <a:p>
            <a:endParaRPr lang="en-US" dirty="0"/>
          </a:p>
          <a:p>
            <a:r>
              <a:rPr lang="en-US" dirty="0"/>
              <a:t>Note: it also works with ”multiple” attribute, when multiple email addresses are expected.</a:t>
            </a:r>
          </a:p>
          <a:p>
            <a:endParaRPr lang="en-US" dirty="0"/>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 name="Picture 6">
            <a:extLst>
              <a:ext uri="{FF2B5EF4-FFF2-40B4-BE49-F238E27FC236}">
                <a16:creationId xmlns:a16="http://schemas.microsoft.com/office/drawing/2014/main" id="{2D7BE72F-0C17-B143-81E5-FAED90467A32}"/>
              </a:ext>
            </a:extLst>
          </p:cNvPr>
          <p:cNvPicPr>
            <a:picLocks noChangeAspect="1"/>
          </p:cNvPicPr>
          <p:nvPr/>
        </p:nvPicPr>
        <p:blipFill>
          <a:blip r:embed="rId2"/>
          <a:stretch>
            <a:fillRect/>
          </a:stretch>
        </p:blipFill>
        <p:spPr>
          <a:xfrm>
            <a:off x="9463428" y="3598875"/>
            <a:ext cx="8505143" cy="3098773"/>
          </a:xfrm>
          <a:prstGeom prst="rect">
            <a:avLst/>
          </a:prstGeom>
        </p:spPr>
      </p:pic>
    </p:spTree>
    <p:extLst>
      <p:ext uri="{BB962C8B-B14F-4D97-AF65-F5344CB8AC3E}">
        <p14:creationId xmlns:p14="http://schemas.microsoft.com/office/powerpoint/2010/main" val="345785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000" dirty="0"/>
              <a:t>Create a form which will ask for following fields:</a:t>
            </a:r>
            <a:br>
              <a:rPr lang="en-GB" sz="2000" dirty="0"/>
            </a:br>
            <a:r>
              <a:rPr lang="en-GB" sz="2000" dirty="0"/>
              <a:t>    - username</a:t>
            </a:r>
            <a:br>
              <a:rPr lang="en-GB" sz="2000" dirty="0"/>
            </a:br>
            <a:r>
              <a:rPr lang="en-GB" sz="2000" dirty="0"/>
              <a:t>    - email address</a:t>
            </a:r>
            <a:br>
              <a:rPr lang="en-GB" sz="2000" dirty="0"/>
            </a:br>
            <a:r>
              <a:rPr lang="en-GB" sz="2000" dirty="0"/>
              <a:t>    - phone number</a:t>
            </a:r>
            <a:br>
              <a:rPr lang="en-GB" sz="2000" dirty="0"/>
            </a:br>
            <a:r>
              <a:rPr lang="en-GB" sz="2000" dirty="0"/>
              <a:t>    - comment (multiline text)</a:t>
            </a:r>
          </a:p>
          <a:p>
            <a:pPr marL="514350" lvl="0" indent="-514350" defTabSz="914400" fontAlgn="base">
              <a:spcAft>
                <a:spcPct val="0"/>
              </a:spcAft>
              <a:buClr>
                <a:schemeClr val="tx1"/>
              </a:buClr>
              <a:buSzPct val="90000"/>
              <a:buAutoNum type="arabicPeriod"/>
            </a:pPr>
            <a:endParaRPr lang="en-GB" sz="2000" dirty="0"/>
          </a:p>
          <a:p>
            <a:pPr marL="514350" lvl="0" indent="-514350" defTabSz="914400" fontAlgn="base">
              <a:spcAft>
                <a:spcPct val="0"/>
              </a:spcAft>
              <a:buClr>
                <a:schemeClr val="tx1"/>
              </a:buClr>
              <a:buSzPct val="90000"/>
              <a:buAutoNum type="arabicPeriod"/>
            </a:pPr>
            <a:r>
              <a:rPr lang="en-GB" sz="2000" dirty="0"/>
              <a:t>Add following validation:</a:t>
            </a:r>
            <a:br>
              <a:rPr lang="en-GB" sz="2000" dirty="0"/>
            </a:br>
            <a:r>
              <a:rPr lang="en-GB" sz="2000" dirty="0"/>
              <a:t>    - make all form controls mandatory</a:t>
            </a:r>
            <a:br>
              <a:rPr lang="en-GB" sz="2000" dirty="0"/>
            </a:br>
            <a:r>
              <a:rPr lang="en-GB" sz="2000" dirty="0"/>
              <a:t>    - give the username field a required length between 5 and 20 characters</a:t>
            </a:r>
            <a:br>
              <a:rPr lang="en-GB" sz="2000" dirty="0"/>
            </a:br>
            <a:r>
              <a:rPr lang="en-GB" sz="2000" dirty="0"/>
              <a:t>    - give the phone field maximum length of 15 characters</a:t>
            </a:r>
            <a:br>
              <a:rPr lang="en-GB" sz="2000" dirty="0"/>
            </a:br>
            <a:r>
              <a:rPr lang="en-GB" sz="2000" dirty="0"/>
              <a:t>    - give the comment field maximum length of 100 characters</a:t>
            </a:r>
            <a:br>
              <a:rPr lang="en-GB" sz="2000" dirty="0"/>
            </a:br>
            <a:r>
              <a:rPr lang="en-GB" sz="2000" dirty="0"/>
              <a:t>    - [optional] usernames should consist of a single lowercase letter, followed by a dot, and the rest any of lowercase letters</a:t>
            </a:r>
            <a:br>
              <a:rPr lang="en-GB" sz="2000" dirty="0"/>
            </a:br>
            <a:endParaRPr lang="de-DE" sz="20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228804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Intro to Accessibility</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400939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88AE-3430-C64D-91FF-FE330FE640E6}"/>
              </a:ext>
            </a:extLst>
          </p:cNvPr>
          <p:cNvSpPr>
            <a:spLocks noGrp="1"/>
          </p:cNvSpPr>
          <p:nvPr>
            <p:ph type="title"/>
          </p:nvPr>
        </p:nvSpPr>
        <p:spPr>
          <a:xfrm>
            <a:off x="457200" y="1286358"/>
            <a:ext cx="13716002" cy="7724441"/>
          </a:xfrm>
        </p:spPr>
        <p:txBody>
          <a:bodyPr/>
          <a:lstStyle/>
          <a:p>
            <a:pPr>
              <a:lnSpc>
                <a:spcPct val="100000"/>
              </a:lnSpc>
            </a:pPr>
            <a:r>
              <a:rPr lang="en-GB" sz="4400" dirty="0"/>
              <a:t>&gt; The Web is fundamentally designed to work </a:t>
            </a:r>
            <a:r>
              <a:rPr lang="en-GB" sz="4400" b="1" dirty="0"/>
              <a:t>for all people</a:t>
            </a:r>
            <a:r>
              <a:rPr lang="en-GB" sz="4400" dirty="0"/>
              <a:t>, whatever their hardware, software, language, culture, location, or physical or mental ability. When the Web meets this goal, it is accessible to people with a diverse range of hearing, movement, sight, and cognitive ability.</a:t>
            </a:r>
            <a:br>
              <a:rPr lang="en-GB" sz="4400" dirty="0"/>
            </a:br>
            <a:br>
              <a:rPr lang="en-GB" sz="4400" dirty="0"/>
            </a:br>
            <a:r>
              <a:rPr lang="en-GB" sz="1600" dirty="0"/>
              <a:t>Source: </a:t>
            </a:r>
            <a:r>
              <a:rPr lang="en-GB" sz="1800" dirty="0">
                <a:hlinkClick r:id="rId2"/>
              </a:rPr>
              <a:t>https://www.w3.org/standards/webdesign/accessibility</a:t>
            </a:r>
            <a:br>
              <a:rPr lang="en-GB" sz="1800" dirty="0"/>
            </a:br>
            <a:endParaRPr lang="en-US" sz="4400" dirty="0"/>
          </a:p>
        </p:txBody>
      </p:sp>
      <p:sp>
        <p:nvSpPr>
          <p:cNvPr id="3" name="Footer Placeholder 2">
            <a:extLst>
              <a:ext uri="{FF2B5EF4-FFF2-40B4-BE49-F238E27FC236}">
                <a16:creationId xmlns:a16="http://schemas.microsoft.com/office/drawing/2014/main" id="{B94B96C5-5221-CC46-8D4F-ABA78D7733D1}"/>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D8C2AEF4-5F79-C844-B374-5F9CE5D0E7D3}"/>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Tree>
    <p:extLst>
      <p:ext uri="{BB962C8B-B14F-4D97-AF65-F5344CB8AC3E}">
        <p14:creationId xmlns:p14="http://schemas.microsoft.com/office/powerpoint/2010/main" val="106211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8511-106E-244C-9A7A-D5189CC5CF44}"/>
              </a:ext>
            </a:extLst>
          </p:cNvPr>
          <p:cNvSpPr>
            <a:spLocks noGrp="1"/>
          </p:cNvSpPr>
          <p:nvPr>
            <p:ph type="title"/>
          </p:nvPr>
        </p:nvSpPr>
        <p:spPr/>
        <p:txBody>
          <a:bodyPr/>
          <a:lstStyle/>
          <a:p>
            <a:r>
              <a:rPr lang="en-US" dirty="0"/>
              <a:t>Intro to Accessibility</a:t>
            </a:r>
          </a:p>
        </p:txBody>
      </p:sp>
      <p:sp>
        <p:nvSpPr>
          <p:cNvPr id="6" name="Text Placeholder 5">
            <a:extLst>
              <a:ext uri="{FF2B5EF4-FFF2-40B4-BE49-F238E27FC236}">
                <a16:creationId xmlns:a16="http://schemas.microsoft.com/office/drawing/2014/main" id="{76482E50-7BC5-D143-8C5A-54E94F2F6F00}"/>
              </a:ext>
            </a:extLst>
          </p:cNvPr>
          <p:cNvSpPr>
            <a:spLocks noGrp="1"/>
          </p:cNvSpPr>
          <p:nvPr>
            <p:ph type="body" sz="quarter" idx="13"/>
          </p:nvPr>
        </p:nvSpPr>
        <p:spPr/>
        <p:txBody>
          <a:bodyPr/>
          <a:lstStyle/>
          <a:p>
            <a:r>
              <a:rPr lang="en-US" dirty="0"/>
              <a:t>Often abbreviated as A11y (”a”, 11 characters, “y”)</a:t>
            </a:r>
          </a:p>
          <a:p>
            <a:endParaRPr lang="en-US" dirty="0"/>
          </a:p>
          <a:p>
            <a:r>
              <a:rPr lang="en-US" dirty="0"/>
              <a:t>In Web development, it means to enable as many people as possible to use the websites.</a:t>
            </a:r>
          </a:p>
          <a:p>
            <a:endParaRPr lang="en-US" dirty="0"/>
          </a:p>
          <a:p>
            <a:r>
              <a:rPr lang="en-US" dirty="0"/>
              <a:t>In EU, there’s around 80million of people with some kind of disability.</a:t>
            </a:r>
          </a:p>
          <a:p>
            <a:endParaRPr lang="en-US" dirty="0"/>
          </a:p>
          <a:p>
            <a:r>
              <a:rPr lang="en-US" dirty="0"/>
              <a:t>Treat everyone the same, and give them equal opportunities.</a:t>
            </a:r>
          </a:p>
        </p:txBody>
      </p:sp>
      <p:sp>
        <p:nvSpPr>
          <p:cNvPr id="5" name="Text Placeholder 4">
            <a:extLst>
              <a:ext uri="{FF2B5EF4-FFF2-40B4-BE49-F238E27FC236}">
                <a16:creationId xmlns:a16="http://schemas.microsoft.com/office/drawing/2014/main" id="{0DE7990F-4CC8-8C46-A9F4-BE2BC802F38D}"/>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FFF9B56A-B76A-3E48-8201-7F4F344F65A1}"/>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97FBD70C-98D8-D244-9BA7-85960A65EACA}"/>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Tree>
    <p:extLst>
      <p:ext uri="{BB962C8B-B14F-4D97-AF65-F5344CB8AC3E}">
        <p14:creationId xmlns:p14="http://schemas.microsoft.com/office/powerpoint/2010/main" val="96204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8511-106E-244C-9A7A-D5189CC5CF44}"/>
              </a:ext>
            </a:extLst>
          </p:cNvPr>
          <p:cNvSpPr>
            <a:spLocks noGrp="1"/>
          </p:cNvSpPr>
          <p:nvPr>
            <p:ph type="title"/>
          </p:nvPr>
        </p:nvSpPr>
        <p:spPr/>
        <p:txBody>
          <a:bodyPr/>
          <a:lstStyle/>
          <a:p>
            <a:r>
              <a:rPr lang="en-US" dirty="0"/>
              <a:t>Intro to Accessibility</a:t>
            </a:r>
          </a:p>
        </p:txBody>
      </p:sp>
      <p:sp>
        <p:nvSpPr>
          <p:cNvPr id="6" name="Text Placeholder 5">
            <a:extLst>
              <a:ext uri="{FF2B5EF4-FFF2-40B4-BE49-F238E27FC236}">
                <a16:creationId xmlns:a16="http://schemas.microsoft.com/office/drawing/2014/main" id="{76482E50-7BC5-D143-8C5A-54E94F2F6F00}"/>
              </a:ext>
            </a:extLst>
          </p:cNvPr>
          <p:cNvSpPr>
            <a:spLocks noGrp="1"/>
          </p:cNvSpPr>
          <p:nvPr>
            <p:ph type="body" sz="quarter" idx="13"/>
          </p:nvPr>
        </p:nvSpPr>
        <p:spPr/>
        <p:txBody>
          <a:bodyPr/>
          <a:lstStyle/>
          <a:p>
            <a:r>
              <a:rPr lang="en-US" dirty="0"/>
              <a:t>More and more countries are demanding web pages to be accessible.</a:t>
            </a:r>
          </a:p>
          <a:p>
            <a:endParaRPr lang="en-US" dirty="0"/>
          </a:p>
          <a:p>
            <a:r>
              <a:rPr lang="en-US" dirty="0"/>
              <a:t>By 2025, it will be required for all websites of public companies in EU.</a:t>
            </a:r>
          </a:p>
          <a:p>
            <a:endParaRPr lang="en-US" dirty="0"/>
          </a:p>
          <a:p>
            <a:r>
              <a:rPr lang="en-US" dirty="0"/>
              <a:t>Some lawsuits because of not accessible web sites, most known example: Domino’s, where a blind man was not able to order pizza. </a:t>
            </a:r>
            <a:r>
              <a:rPr lang="en-US" dirty="0">
                <a:hlinkClick r:id="rId2"/>
              </a:rPr>
              <a:t>See more</a:t>
            </a:r>
            <a:endParaRPr lang="en-US" dirty="0"/>
          </a:p>
        </p:txBody>
      </p:sp>
      <p:sp>
        <p:nvSpPr>
          <p:cNvPr id="5" name="Text Placeholder 4">
            <a:extLst>
              <a:ext uri="{FF2B5EF4-FFF2-40B4-BE49-F238E27FC236}">
                <a16:creationId xmlns:a16="http://schemas.microsoft.com/office/drawing/2014/main" id="{0DE7990F-4CC8-8C46-A9F4-BE2BC802F38D}"/>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FFF9B56A-B76A-3E48-8201-7F4F344F65A1}"/>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97FBD70C-98D8-D244-9BA7-85960A65EACA}"/>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Tree>
    <p:extLst>
      <p:ext uri="{BB962C8B-B14F-4D97-AF65-F5344CB8AC3E}">
        <p14:creationId xmlns:p14="http://schemas.microsoft.com/office/powerpoint/2010/main" val="55279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8511-106E-244C-9A7A-D5189CC5CF44}"/>
              </a:ext>
            </a:extLst>
          </p:cNvPr>
          <p:cNvSpPr>
            <a:spLocks noGrp="1"/>
          </p:cNvSpPr>
          <p:nvPr>
            <p:ph type="title"/>
          </p:nvPr>
        </p:nvSpPr>
        <p:spPr/>
        <p:txBody>
          <a:bodyPr/>
          <a:lstStyle/>
          <a:p>
            <a:r>
              <a:rPr lang="en-US" dirty="0"/>
              <a:t>Intro to Accessibility</a:t>
            </a:r>
          </a:p>
        </p:txBody>
      </p:sp>
      <p:sp>
        <p:nvSpPr>
          <p:cNvPr id="6" name="Text Placeholder 5">
            <a:extLst>
              <a:ext uri="{FF2B5EF4-FFF2-40B4-BE49-F238E27FC236}">
                <a16:creationId xmlns:a16="http://schemas.microsoft.com/office/drawing/2014/main" id="{76482E50-7BC5-D143-8C5A-54E94F2F6F00}"/>
              </a:ext>
            </a:extLst>
          </p:cNvPr>
          <p:cNvSpPr>
            <a:spLocks noGrp="1"/>
          </p:cNvSpPr>
          <p:nvPr>
            <p:ph type="body" sz="quarter" idx="13"/>
          </p:nvPr>
        </p:nvSpPr>
        <p:spPr/>
        <p:txBody>
          <a:bodyPr/>
          <a:lstStyle/>
          <a:p>
            <a:r>
              <a:rPr lang="en-US" dirty="0"/>
              <a:t>Building accessible websites benefits everyone</a:t>
            </a:r>
          </a:p>
          <a:p>
            <a:endParaRPr lang="en-US" dirty="0"/>
          </a:p>
          <a:p>
            <a:r>
              <a:rPr lang="en-US" dirty="0"/>
              <a:t>Semantic HTML, besides a11y, also improves SEO</a:t>
            </a:r>
          </a:p>
          <a:p>
            <a:endParaRPr lang="en-US" dirty="0"/>
          </a:p>
          <a:p>
            <a:r>
              <a:rPr lang="en-US" dirty="0"/>
              <a:t>Caring about a11y demonstrates good ethics and moral</a:t>
            </a:r>
          </a:p>
          <a:p>
            <a:endParaRPr lang="en-US" dirty="0"/>
          </a:p>
          <a:p>
            <a:r>
              <a:rPr lang="en-US" dirty="0"/>
              <a:t>Good practices that improve a11y also make websites more usable for other groups, such as mobile users</a:t>
            </a:r>
          </a:p>
        </p:txBody>
      </p:sp>
      <p:sp>
        <p:nvSpPr>
          <p:cNvPr id="5" name="Text Placeholder 4">
            <a:extLst>
              <a:ext uri="{FF2B5EF4-FFF2-40B4-BE49-F238E27FC236}">
                <a16:creationId xmlns:a16="http://schemas.microsoft.com/office/drawing/2014/main" id="{0DE7990F-4CC8-8C46-A9F4-BE2BC802F38D}"/>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FFF9B56A-B76A-3E48-8201-7F4F344F65A1}"/>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97FBD70C-98D8-D244-9BA7-85960A65EACA}"/>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Tree>
    <p:extLst>
      <p:ext uri="{BB962C8B-B14F-4D97-AF65-F5344CB8AC3E}">
        <p14:creationId xmlns:p14="http://schemas.microsoft.com/office/powerpoint/2010/main" val="207818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Disabilities</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55149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Agenda</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a:t>IBM iX / © IBM Corporation</a:t>
            </a:r>
            <a:endParaRPr lang="en-US" dirty="0"/>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57200" y="2575075"/>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Form </a:t>
            </a:r>
            <a:r>
              <a:rPr lang="de-DE" sz="2800" kern="0" dirty="0" err="1">
                <a:solidFill>
                  <a:schemeClr val="tx1">
                    <a:lumMod val="95000"/>
                    <a:lumOff val="5000"/>
                  </a:schemeClr>
                </a:solidFill>
                <a:latin typeface="IBM Plex Sans" panose="020B0503050203000203" pitchFamily="34" charset="0"/>
              </a:rPr>
              <a:t>validation</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Intro </a:t>
            </a:r>
            <a:r>
              <a:rPr lang="de-DE" sz="2800" kern="0" dirty="0" err="1">
                <a:solidFill>
                  <a:schemeClr val="tx1">
                    <a:lumMod val="95000"/>
                    <a:lumOff val="5000"/>
                  </a:schemeClr>
                </a:solidFill>
                <a:latin typeface="IBM Plex Sans" panose="020B0503050203000203" pitchFamily="34" charset="0"/>
              </a:rPr>
              <a:t>to</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accessibility</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Screen </a:t>
            </a:r>
            <a:r>
              <a:rPr lang="de-DE" sz="2800" kern="0" dirty="0" err="1">
                <a:solidFill>
                  <a:schemeClr val="tx1">
                    <a:lumMod val="95000"/>
                    <a:lumOff val="5000"/>
                  </a:schemeClr>
                </a:solidFill>
                <a:latin typeface="IBM Plex Sans" panose="020B0503050203000203" pitchFamily="34" charset="0"/>
              </a:rPr>
              <a:t>readers</a:t>
            </a:r>
            <a:endParaRPr lang="de-DE" sz="2800" kern="0" dirty="0">
              <a:solidFill>
                <a:schemeClr val="tx1">
                  <a:lumMod val="95000"/>
                  <a:lumOff val="5000"/>
                </a:schemeClr>
              </a:solidFill>
              <a:latin typeface="IBM Plex Sans" panose="020B0503050203000203" pitchFamily="34" charset="0"/>
            </a:endParaRPr>
          </a:p>
          <a:p>
            <a:pPr marL="457200" lvl="0" indent="-457200" defTabSz="914400" fontAlgn="base">
              <a:spcAft>
                <a:spcPct val="0"/>
              </a:spcAft>
              <a:buClr>
                <a:schemeClr val="tx1"/>
              </a:buClr>
              <a:buSzPct val="90000"/>
              <a:buFontTx/>
              <a:buChar char="-"/>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[lunch break]</a:t>
            </a: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HTML </a:t>
            </a:r>
            <a:r>
              <a:rPr lang="de-DE" sz="2800" kern="0" dirty="0" err="1">
                <a:solidFill>
                  <a:schemeClr val="tx1">
                    <a:lumMod val="95000"/>
                    <a:lumOff val="5000"/>
                  </a:schemeClr>
                </a:solidFill>
                <a:latin typeface="IBM Plex Sans" panose="020B0503050203000203" pitchFamily="34" charset="0"/>
              </a:rPr>
              <a:t>and</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accessibility</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a:solidFill>
                  <a:schemeClr val="tx1">
                    <a:lumMod val="95000"/>
                    <a:lumOff val="5000"/>
                  </a:schemeClr>
                </a:solidFill>
                <a:latin typeface="IBM Plex Sans" panose="020B0503050203000203" pitchFamily="34" charset="0"/>
              </a:rPr>
              <a:t>Custom </a:t>
            </a:r>
            <a:r>
              <a:rPr lang="de-DE" sz="2800" kern="0" dirty="0" err="1">
                <a:solidFill>
                  <a:schemeClr val="tx1">
                    <a:lumMod val="95000"/>
                    <a:lumOff val="5000"/>
                  </a:schemeClr>
                </a:solidFill>
                <a:latin typeface="IBM Plex Sans" panose="020B0503050203000203" pitchFamily="34" charset="0"/>
              </a:rPr>
              <a:t>combobox</a:t>
            </a: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endParaRPr lang="de-DE" sz="2800" kern="0" dirty="0">
              <a:solidFill>
                <a:schemeClr val="tx1">
                  <a:lumMod val="95000"/>
                  <a:lumOff val="5000"/>
                </a:schemeClr>
              </a:solidFill>
              <a:latin typeface="IBM Plex Sans" panose="020B0503050203000203" pitchFamily="34" charset="0"/>
            </a:endParaRPr>
          </a:p>
          <a:p>
            <a:pPr lvl="0" defTabSz="914400" fontAlgn="base">
              <a:spcAft>
                <a:spcPct val="0"/>
              </a:spcAft>
              <a:buClr>
                <a:schemeClr val="tx1"/>
              </a:buClr>
              <a:buSzPct val="90000"/>
            </a:pPr>
            <a:r>
              <a:rPr lang="de-DE" sz="2800" kern="0" dirty="0" err="1">
                <a:solidFill>
                  <a:schemeClr val="tx1">
                    <a:lumMod val="95000"/>
                    <a:lumOff val="5000"/>
                  </a:schemeClr>
                </a:solidFill>
                <a:latin typeface="IBM Plex Sans" panose="020B0503050203000203" pitchFamily="34" charset="0"/>
              </a:rPr>
              <a:t>Accessibility</a:t>
            </a:r>
            <a:r>
              <a:rPr lang="de-DE" sz="2800" kern="0" dirty="0">
                <a:solidFill>
                  <a:schemeClr val="tx1">
                    <a:lumMod val="95000"/>
                    <a:lumOff val="5000"/>
                  </a:schemeClr>
                </a:solidFill>
                <a:latin typeface="IBM Plex Sans" panose="020B0503050203000203" pitchFamily="34" charset="0"/>
              </a:rPr>
              <a:t> </a:t>
            </a:r>
            <a:r>
              <a:rPr lang="de-DE" sz="2800" kern="0" dirty="0" err="1">
                <a:solidFill>
                  <a:schemeClr val="tx1">
                    <a:lumMod val="95000"/>
                    <a:lumOff val="5000"/>
                  </a:schemeClr>
                </a:solidFill>
                <a:latin typeface="IBM Plex Sans" panose="020B0503050203000203" pitchFamily="34" charset="0"/>
              </a:rPr>
              <a:t>testing</a:t>
            </a:r>
            <a:endParaRPr lang="de-DE" sz="2800" kern="0" dirty="0">
              <a:solidFill>
                <a:schemeClr val="tx1">
                  <a:lumMod val="95000"/>
                  <a:lumOff val="5000"/>
                </a:schemeClr>
              </a:solidFill>
              <a:latin typeface="IBM Plex Sans" panose="020B0503050203000203" pitchFamily="34" charset="0"/>
            </a:endParaRP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421342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25FE-2C0B-4141-995B-1DEFA5BE7DD2}"/>
              </a:ext>
            </a:extLst>
          </p:cNvPr>
          <p:cNvSpPr>
            <a:spLocks noGrp="1"/>
          </p:cNvSpPr>
          <p:nvPr>
            <p:ph type="title"/>
          </p:nvPr>
        </p:nvSpPr>
        <p:spPr/>
        <p:txBody>
          <a:bodyPr/>
          <a:lstStyle/>
          <a:p>
            <a:r>
              <a:rPr lang="en-US" dirty="0"/>
              <a:t>Disabilities</a:t>
            </a:r>
          </a:p>
        </p:txBody>
      </p:sp>
      <p:sp>
        <p:nvSpPr>
          <p:cNvPr id="3" name="Text Placeholder 2">
            <a:extLst>
              <a:ext uri="{FF2B5EF4-FFF2-40B4-BE49-F238E27FC236}">
                <a16:creationId xmlns:a16="http://schemas.microsoft.com/office/drawing/2014/main" id="{5650EE0C-7AAF-5447-B33F-89BE5D317E8D}"/>
              </a:ext>
            </a:extLst>
          </p:cNvPr>
          <p:cNvSpPr>
            <a:spLocks noGrp="1"/>
          </p:cNvSpPr>
          <p:nvPr>
            <p:ph type="body" sz="quarter" idx="13"/>
          </p:nvPr>
        </p:nvSpPr>
        <p:spPr/>
        <p:txBody>
          <a:bodyPr/>
          <a:lstStyle/>
          <a:p>
            <a:r>
              <a:rPr lang="en-US" dirty="0"/>
              <a:t>Visual impairments – blindness, low-level vision and color blindness. Many people use magnifiers, while others will rely on screen readers.</a:t>
            </a:r>
          </a:p>
          <a:p>
            <a:endParaRPr lang="en-US" dirty="0"/>
          </a:p>
          <a:p>
            <a:r>
              <a:rPr lang="en-US" dirty="0"/>
              <a:t>Hearing impairments – for all audio/video content, we should always provide textual alternatives.</a:t>
            </a:r>
          </a:p>
          <a:p>
            <a:endParaRPr lang="en-US" dirty="0"/>
          </a:p>
          <a:p>
            <a:r>
              <a:rPr lang="en-US" dirty="0"/>
              <a:t>Mobility impairments – from difficulties to use a mouse to more severely affected users which might use head pointers to interact with computers.</a:t>
            </a:r>
          </a:p>
        </p:txBody>
      </p:sp>
      <p:sp>
        <p:nvSpPr>
          <p:cNvPr id="4" name="Text Placeholder 3">
            <a:extLst>
              <a:ext uri="{FF2B5EF4-FFF2-40B4-BE49-F238E27FC236}">
                <a16:creationId xmlns:a16="http://schemas.microsoft.com/office/drawing/2014/main" id="{22F65653-2FD0-754E-86A6-07FAB05AFE6B}"/>
              </a:ext>
            </a:extLst>
          </p:cNvPr>
          <p:cNvSpPr>
            <a:spLocks noGrp="1"/>
          </p:cNvSpPr>
          <p:nvPr>
            <p:ph type="body" sz="quarter" idx="12"/>
          </p:nvPr>
        </p:nvSpPr>
        <p:spPr/>
        <p:txBody>
          <a:bodyPr/>
          <a:lstStyle/>
          <a:p>
            <a:r>
              <a:rPr lang="en-US" dirty="0"/>
              <a:t>“</a:t>
            </a:r>
            <a:r>
              <a:rPr lang="en-US" dirty="0" err="1"/>
              <a:t>Keyboardability</a:t>
            </a:r>
            <a:r>
              <a:rPr lang="en-US" dirty="0"/>
              <a:t>” – possibility for users to navigate websites with keyboard only</a:t>
            </a:r>
          </a:p>
        </p:txBody>
      </p:sp>
      <p:sp>
        <p:nvSpPr>
          <p:cNvPr id="5" name="Footer Placeholder 4">
            <a:extLst>
              <a:ext uri="{FF2B5EF4-FFF2-40B4-BE49-F238E27FC236}">
                <a16:creationId xmlns:a16="http://schemas.microsoft.com/office/drawing/2014/main" id="{F9DF15F5-45F1-1B46-B03C-6F5C8C91776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69062D74-1D82-0D4D-8849-146FC9DE5DB3}"/>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Tree>
    <p:extLst>
      <p:ext uri="{BB962C8B-B14F-4D97-AF65-F5344CB8AC3E}">
        <p14:creationId xmlns:p14="http://schemas.microsoft.com/office/powerpoint/2010/main" val="2490202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725FE-2C0B-4141-995B-1DEFA5BE7DD2}"/>
              </a:ext>
            </a:extLst>
          </p:cNvPr>
          <p:cNvSpPr>
            <a:spLocks noGrp="1"/>
          </p:cNvSpPr>
          <p:nvPr>
            <p:ph type="title"/>
          </p:nvPr>
        </p:nvSpPr>
        <p:spPr/>
        <p:txBody>
          <a:bodyPr/>
          <a:lstStyle/>
          <a:p>
            <a:r>
              <a:rPr lang="en-US" dirty="0"/>
              <a:t>Disabilities</a:t>
            </a:r>
          </a:p>
        </p:txBody>
      </p:sp>
      <p:sp>
        <p:nvSpPr>
          <p:cNvPr id="3" name="Text Placeholder 2">
            <a:extLst>
              <a:ext uri="{FF2B5EF4-FFF2-40B4-BE49-F238E27FC236}">
                <a16:creationId xmlns:a16="http://schemas.microsoft.com/office/drawing/2014/main" id="{5650EE0C-7AAF-5447-B33F-89BE5D317E8D}"/>
              </a:ext>
            </a:extLst>
          </p:cNvPr>
          <p:cNvSpPr>
            <a:spLocks noGrp="1"/>
          </p:cNvSpPr>
          <p:nvPr>
            <p:ph type="body" sz="quarter" idx="13"/>
          </p:nvPr>
        </p:nvSpPr>
        <p:spPr/>
        <p:txBody>
          <a:bodyPr/>
          <a:lstStyle/>
          <a:p>
            <a:r>
              <a:rPr lang="en-US" dirty="0"/>
              <a:t>Cognitive impairments – from people with intellectual disabilities, to all of us – as we age we have difficulty thinking and remembering. </a:t>
            </a:r>
          </a:p>
          <a:p>
            <a:endParaRPr lang="en-US" dirty="0"/>
          </a:p>
          <a:p>
            <a:r>
              <a:rPr lang="en-US" dirty="0"/>
              <a:t>Also includes people with learning disabilities, like dyslexia.</a:t>
            </a:r>
          </a:p>
        </p:txBody>
      </p:sp>
      <p:sp>
        <p:nvSpPr>
          <p:cNvPr id="4" name="Text Placeholder 3">
            <a:extLst>
              <a:ext uri="{FF2B5EF4-FFF2-40B4-BE49-F238E27FC236}">
                <a16:creationId xmlns:a16="http://schemas.microsoft.com/office/drawing/2014/main" id="{22F65653-2FD0-754E-86A6-07FAB05AFE6B}"/>
              </a:ext>
            </a:extLst>
          </p:cNvPr>
          <p:cNvSpPr>
            <a:spLocks noGrp="1"/>
          </p:cNvSpPr>
          <p:nvPr>
            <p:ph type="body" sz="quarter" idx="12"/>
          </p:nvPr>
        </p:nvSpPr>
        <p:spPr/>
        <p:txBody>
          <a:bodyPr/>
          <a:lstStyle/>
          <a:p>
            <a:r>
              <a:rPr lang="en-US" dirty="0"/>
              <a:t>What can we do?</a:t>
            </a:r>
          </a:p>
          <a:p>
            <a:endParaRPr lang="en-US" dirty="0"/>
          </a:p>
          <a:p>
            <a:r>
              <a:rPr lang="en-US" dirty="0"/>
              <a:t>- Deliver understandable content in more than one way</a:t>
            </a:r>
          </a:p>
          <a:p>
            <a:endParaRPr lang="en-US" dirty="0"/>
          </a:p>
          <a:p>
            <a:r>
              <a:rPr lang="en-US" dirty="0"/>
              <a:t>- Focus attention on important content</a:t>
            </a:r>
          </a:p>
          <a:p>
            <a:endParaRPr lang="en-US" dirty="0"/>
          </a:p>
          <a:p>
            <a:r>
              <a:rPr lang="en-US" dirty="0"/>
              <a:t>- Minimize distractions (unnecessary content or ads)</a:t>
            </a:r>
          </a:p>
          <a:p>
            <a:endParaRPr lang="en-US" dirty="0"/>
          </a:p>
          <a:p>
            <a:r>
              <a:rPr lang="en-US" dirty="0"/>
              <a:t>- Consistent webpage layout and navigation</a:t>
            </a:r>
          </a:p>
          <a:p>
            <a:endParaRPr lang="en-US" dirty="0"/>
          </a:p>
          <a:p>
            <a:r>
              <a:rPr lang="en-US" dirty="0"/>
              <a:t>- Familiar elements (e.g. underlined blue links)</a:t>
            </a:r>
          </a:p>
          <a:p>
            <a:endParaRPr lang="en-US" dirty="0"/>
          </a:p>
          <a:p>
            <a:r>
              <a:rPr lang="en-US" dirty="0"/>
              <a:t>- Easy to complete forms, with clear error messages and simple error recovery</a:t>
            </a:r>
          </a:p>
          <a:p>
            <a:endParaRPr lang="en-US" dirty="0"/>
          </a:p>
          <a:p>
            <a:endParaRPr lang="en-US" dirty="0"/>
          </a:p>
        </p:txBody>
      </p:sp>
      <p:sp>
        <p:nvSpPr>
          <p:cNvPr id="5" name="Footer Placeholder 4">
            <a:extLst>
              <a:ext uri="{FF2B5EF4-FFF2-40B4-BE49-F238E27FC236}">
                <a16:creationId xmlns:a16="http://schemas.microsoft.com/office/drawing/2014/main" id="{F9DF15F5-45F1-1B46-B03C-6F5C8C91776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69062D74-1D82-0D4D-8849-146FC9DE5DB3}"/>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Tree>
    <p:extLst>
      <p:ext uri="{BB962C8B-B14F-4D97-AF65-F5344CB8AC3E}">
        <p14:creationId xmlns:p14="http://schemas.microsoft.com/office/powerpoint/2010/main" val="5983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Web Content Accessibility Guidelines</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2011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7FB4-2583-D44E-B8A9-446103D3E45E}"/>
              </a:ext>
            </a:extLst>
          </p:cNvPr>
          <p:cNvSpPr>
            <a:spLocks noGrp="1"/>
          </p:cNvSpPr>
          <p:nvPr>
            <p:ph type="title"/>
          </p:nvPr>
        </p:nvSpPr>
        <p:spPr/>
        <p:txBody>
          <a:bodyPr/>
          <a:lstStyle/>
          <a:p>
            <a:r>
              <a:rPr lang="en-US" dirty="0"/>
              <a:t>WCAG</a:t>
            </a:r>
          </a:p>
        </p:txBody>
      </p:sp>
      <p:sp>
        <p:nvSpPr>
          <p:cNvPr id="3" name="Text Placeholder 2">
            <a:extLst>
              <a:ext uri="{FF2B5EF4-FFF2-40B4-BE49-F238E27FC236}">
                <a16:creationId xmlns:a16="http://schemas.microsoft.com/office/drawing/2014/main" id="{79545D74-DA5D-5D4A-BE17-A09E06712940}"/>
              </a:ext>
            </a:extLst>
          </p:cNvPr>
          <p:cNvSpPr>
            <a:spLocks noGrp="1"/>
          </p:cNvSpPr>
          <p:nvPr>
            <p:ph type="body" sz="quarter" idx="13"/>
          </p:nvPr>
        </p:nvSpPr>
        <p:spPr/>
        <p:txBody>
          <a:bodyPr/>
          <a:lstStyle/>
          <a:p>
            <a:r>
              <a:rPr lang="en-US" dirty="0"/>
              <a:t>W3C published a large and very detailed specification that includes very precise, technology-agnostic criteria for a11y conformance.</a:t>
            </a:r>
          </a:p>
          <a:p>
            <a:endParaRPr lang="en-US" dirty="0"/>
          </a:p>
          <a:p>
            <a:r>
              <a:rPr lang="en-US" dirty="0">
                <a:hlinkClick r:id="rId2"/>
              </a:rPr>
              <a:t>WCAG at a glance</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9722F450-722E-B642-B03F-AE4B76D08313}"/>
              </a:ext>
            </a:extLst>
          </p:cNvPr>
          <p:cNvSpPr>
            <a:spLocks noGrp="1"/>
          </p:cNvSpPr>
          <p:nvPr>
            <p:ph type="body" sz="quarter" idx="12"/>
          </p:nvPr>
        </p:nvSpPr>
        <p:spPr/>
        <p:txBody>
          <a:bodyPr/>
          <a:lstStyle/>
          <a:p>
            <a:r>
              <a:rPr lang="en-US" b="1" dirty="0"/>
              <a:t>Levels</a:t>
            </a:r>
          </a:p>
          <a:p>
            <a:endParaRPr lang="en-US" dirty="0"/>
          </a:p>
          <a:p>
            <a:r>
              <a:rPr lang="en-US" dirty="0"/>
              <a:t>A – </a:t>
            </a:r>
            <a:r>
              <a:rPr lang="en-US" i="1" dirty="0"/>
              <a:t>essential</a:t>
            </a:r>
            <a:r>
              <a:rPr lang="en-US" dirty="0"/>
              <a:t> – without it, the majority of disabled users cannot make use of website</a:t>
            </a:r>
          </a:p>
          <a:p>
            <a:endParaRPr lang="en-US" dirty="0"/>
          </a:p>
          <a:p>
            <a:r>
              <a:rPr lang="en-US" dirty="0"/>
              <a:t>AA – </a:t>
            </a:r>
            <a:r>
              <a:rPr lang="en-US" i="1" dirty="0"/>
              <a:t>recommended</a:t>
            </a:r>
            <a:r>
              <a:rPr lang="en-US" dirty="0"/>
              <a:t> – achievable with reasonable effort. Required by law in some EU </a:t>
            </a:r>
            <a:r>
              <a:rPr lang="en-US" dirty="0" err="1"/>
              <a:t>contries</a:t>
            </a:r>
            <a:r>
              <a:rPr lang="en-US" dirty="0"/>
              <a:t>.</a:t>
            </a:r>
          </a:p>
          <a:p>
            <a:endParaRPr lang="en-US" dirty="0"/>
          </a:p>
          <a:p>
            <a:r>
              <a:rPr lang="en-US" dirty="0"/>
              <a:t>AAA – </a:t>
            </a:r>
            <a:r>
              <a:rPr lang="en-US" i="1" dirty="0"/>
              <a:t>maximum</a:t>
            </a:r>
            <a:r>
              <a:rPr lang="en-US" dirty="0"/>
              <a:t> – max support for disabled users, but can limit experience for all users (e.g. limited presentation, no complex content).</a:t>
            </a:r>
          </a:p>
        </p:txBody>
      </p:sp>
      <p:sp>
        <p:nvSpPr>
          <p:cNvPr id="5" name="Footer Placeholder 4">
            <a:extLst>
              <a:ext uri="{FF2B5EF4-FFF2-40B4-BE49-F238E27FC236}">
                <a16:creationId xmlns:a16="http://schemas.microsoft.com/office/drawing/2014/main" id="{11F00215-0440-684C-B25E-CDD7DD115CC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9AEA060E-ECBA-4142-A01E-90A599646386}"/>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Tree>
    <p:extLst>
      <p:ext uri="{BB962C8B-B14F-4D97-AF65-F5344CB8AC3E}">
        <p14:creationId xmlns:p14="http://schemas.microsoft.com/office/powerpoint/2010/main" val="793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Screen Readers</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273198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0F0B5D-8BCA-884B-A385-C6E92762BD9C}"/>
              </a:ext>
            </a:extLst>
          </p:cNvPr>
          <p:cNvSpPr>
            <a:spLocks noGrp="1"/>
          </p:cNvSpPr>
          <p:nvPr>
            <p:ph type="title"/>
          </p:nvPr>
        </p:nvSpPr>
        <p:spPr/>
        <p:txBody>
          <a:bodyPr/>
          <a:lstStyle/>
          <a:p>
            <a:r>
              <a:rPr lang="en-US" dirty="0"/>
              <a:t>Screen Readers</a:t>
            </a:r>
          </a:p>
        </p:txBody>
      </p:sp>
      <p:sp>
        <p:nvSpPr>
          <p:cNvPr id="7" name="Text Placeholder 6">
            <a:extLst>
              <a:ext uri="{FF2B5EF4-FFF2-40B4-BE49-F238E27FC236}">
                <a16:creationId xmlns:a16="http://schemas.microsoft.com/office/drawing/2014/main" id="{A60B7518-E291-E644-B7D3-27596C4B9734}"/>
              </a:ext>
            </a:extLst>
          </p:cNvPr>
          <p:cNvSpPr>
            <a:spLocks noGrp="1"/>
          </p:cNvSpPr>
          <p:nvPr>
            <p:ph type="body" sz="quarter" idx="13"/>
          </p:nvPr>
        </p:nvSpPr>
        <p:spPr/>
        <p:txBody>
          <a:bodyPr/>
          <a:lstStyle/>
          <a:p>
            <a:r>
              <a:rPr lang="en-US" dirty="0"/>
              <a:t>Technology that attempts to convey what is seen on a scrin in a non-visual way.</a:t>
            </a:r>
          </a:p>
          <a:p>
            <a:endParaRPr lang="en-US" dirty="0"/>
          </a:p>
          <a:p>
            <a:r>
              <a:rPr lang="en-US" dirty="0"/>
              <a:t>Usually as text-to-speech, but also into braille or sound icons.</a:t>
            </a:r>
          </a:p>
          <a:p>
            <a:endParaRPr lang="en-US" dirty="0"/>
          </a:p>
          <a:p>
            <a:r>
              <a:rPr lang="en-US" dirty="0"/>
              <a:t>Essential to blind people, but very helpful to visually impaired people, or people with learning disabilities.</a:t>
            </a:r>
          </a:p>
          <a:p>
            <a:endParaRPr lang="en-US" dirty="0"/>
          </a:p>
          <a:p>
            <a:r>
              <a:rPr lang="en-US" dirty="0"/>
              <a:t>Most web browsers provide an a11y object model, and screen readers interact with a11y APIs, using operating system features.</a:t>
            </a:r>
          </a:p>
        </p:txBody>
      </p:sp>
      <p:sp>
        <p:nvSpPr>
          <p:cNvPr id="6" name="Text Placeholder 5">
            <a:extLst>
              <a:ext uri="{FF2B5EF4-FFF2-40B4-BE49-F238E27FC236}">
                <a16:creationId xmlns:a16="http://schemas.microsoft.com/office/drawing/2014/main" id="{CDD329C6-749F-AC42-B4B1-156B5AD4EAF9}"/>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445D9F87-9969-2A4B-B91D-E856F7BF9AD4}"/>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4778F8B8-AFBA-E847-8F70-FF906CF72162}"/>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Tree>
    <p:extLst>
      <p:ext uri="{BB962C8B-B14F-4D97-AF65-F5344CB8AC3E}">
        <p14:creationId xmlns:p14="http://schemas.microsoft.com/office/powerpoint/2010/main" val="1655456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F339-C18A-0042-AE84-4B81F5609F33}"/>
              </a:ext>
            </a:extLst>
          </p:cNvPr>
          <p:cNvSpPr>
            <a:spLocks noGrp="1"/>
          </p:cNvSpPr>
          <p:nvPr>
            <p:ph type="title"/>
          </p:nvPr>
        </p:nvSpPr>
        <p:spPr/>
        <p:txBody>
          <a:bodyPr/>
          <a:lstStyle/>
          <a:p>
            <a:r>
              <a:rPr lang="en-US" dirty="0"/>
              <a:t>Screen Readers</a:t>
            </a:r>
          </a:p>
        </p:txBody>
      </p:sp>
      <p:sp>
        <p:nvSpPr>
          <p:cNvPr id="3" name="Text Placeholder 2">
            <a:extLst>
              <a:ext uri="{FF2B5EF4-FFF2-40B4-BE49-F238E27FC236}">
                <a16:creationId xmlns:a16="http://schemas.microsoft.com/office/drawing/2014/main" id="{7C701920-CB7A-574B-8432-F7206FCD0F2B}"/>
              </a:ext>
            </a:extLst>
          </p:cNvPr>
          <p:cNvSpPr>
            <a:spLocks noGrp="1"/>
          </p:cNvSpPr>
          <p:nvPr>
            <p:ph type="body" sz="quarter" idx="13"/>
          </p:nvPr>
        </p:nvSpPr>
        <p:spPr>
          <a:xfrm>
            <a:off x="457200" y="2574925"/>
            <a:ext cx="8686800" cy="6435725"/>
          </a:xfrm>
        </p:spPr>
        <p:txBody>
          <a:bodyPr/>
          <a:lstStyle/>
          <a:p>
            <a:r>
              <a:rPr lang="en-US" dirty="0"/>
              <a:t>macOS comes with </a:t>
            </a:r>
            <a:r>
              <a:rPr lang="en-US" dirty="0" err="1"/>
              <a:t>VoiceOver</a:t>
            </a:r>
            <a:r>
              <a:rPr lang="en-US" dirty="0"/>
              <a:t>, a built in screen reader.</a:t>
            </a:r>
          </a:p>
          <a:p>
            <a:endParaRPr lang="en-US" dirty="0"/>
          </a:p>
          <a:p>
            <a:r>
              <a:rPr lang="en-US" dirty="0"/>
              <a:t>It can read out and display the content in a text box.</a:t>
            </a:r>
          </a:p>
          <a:p>
            <a:endParaRPr lang="en-US" dirty="0"/>
          </a:p>
          <a:p>
            <a:r>
              <a:rPr lang="en-US" dirty="0"/>
              <a:t>For testing, the best way is to use keyboard navigation for inspecting the websites.</a:t>
            </a:r>
          </a:p>
          <a:p>
            <a:endParaRPr lang="en-US" dirty="0"/>
          </a:p>
          <a:p>
            <a:r>
              <a:rPr lang="en-US" dirty="0"/>
              <a:t>E.g.:</a:t>
            </a:r>
          </a:p>
          <a:p>
            <a:r>
              <a:rPr lang="en-US" dirty="0"/>
              <a:t>	Tab </a:t>
            </a:r>
            <a:r>
              <a:rPr lang="en-US" i="1" dirty="0"/>
              <a:t>– next interactive element</a:t>
            </a:r>
          </a:p>
          <a:p>
            <a:r>
              <a:rPr lang="en-US" i="1" dirty="0"/>
              <a:t>	</a:t>
            </a:r>
            <a:r>
              <a:rPr lang="en-US" dirty="0"/>
              <a:t>Shift + Tab </a:t>
            </a:r>
            <a:r>
              <a:rPr lang="en-US" i="1" dirty="0"/>
              <a:t>– previous interactive element</a:t>
            </a:r>
          </a:p>
          <a:p>
            <a:r>
              <a:rPr lang="en-US" i="1" dirty="0"/>
              <a:t>	</a:t>
            </a:r>
            <a:r>
              <a:rPr lang="en-US" dirty="0"/>
              <a:t>Right/Down Arrow </a:t>
            </a:r>
            <a:r>
              <a:rPr lang="en-US" i="1" dirty="0"/>
              <a:t>– next radio button in group</a:t>
            </a:r>
          </a:p>
          <a:p>
            <a:r>
              <a:rPr lang="en-US" i="1" dirty="0"/>
              <a:t>	</a:t>
            </a:r>
            <a:r>
              <a:rPr lang="en-US" dirty="0"/>
              <a:t>Left/Up Arrow </a:t>
            </a:r>
            <a:r>
              <a:rPr lang="en-US" i="1" dirty="0"/>
              <a:t>– previous radio button</a:t>
            </a:r>
            <a:endParaRPr lang="en-US" dirty="0"/>
          </a:p>
        </p:txBody>
      </p:sp>
      <p:sp>
        <p:nvSpPr>
          <p:cNvPr id="4" name="Text Placeholder 3">
            <a:extLst>
              <a:ext uri="{FF2B5EF4-FFF2-40B4-BE49-F238E27FC236}">
                <a16:creationId xmlns:a16="http://schemas.microsoft.com/office/drawing/2014/main" id="{911344A0-2ACA-3D4E-A88D-DECFCA51E518}"/>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E6DFBFE1-6126-F845-BBDC-7B24BF345739}"/>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85690E8A-285C-8B41-9791-E91E0FB7F2FB}"/>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Tree>
    <p:extLst>
      <p:ext uri="{BB962C8B-B14F-4D97-AF65-F5344CB8AC3E}">
        <p14:creationId xmlns:p14="http://schemas.microsoft.com/office/powerpoint/2010/main" val="233382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AA1C-75A8-0A4C-A7ED-04B8745F0460}"/>
              </a:ext>
            </a:extLst>
          </p:cNvPr>
          <p:cNvSpPr>
            <a:spLocks noGrp="1"/>
          </p:cNvSpPr>
          <p:nvPr>
            <p:ph type="title"/>
          </p:nvPr>
        </p:nvSpPr>
        <p:spPr/>
        <p:txBody>
          <a:bodyPr/>
          <a:lstStyle/>
          <a:p>
            <a:r>
              <a:rPr lang="en-US" dirty="0"/>
              <a:t>Screen Readers</a:t>
            </a:r>
          </a:p>
        </p:txBody>
      </p:sp>
      <p:sp>
        <p:nvSpPr>
          <p:cNvPr id="3" name="Text Placeholder 2">
            <a:extLst>
              <a:ext uri="{FF2B5EF4-FFF2-40B4-BE49-F238E27FC236}">
                <a16:creationId xmlns:a16="http://schemas.microsoft.com/office/drawing/2014/main" id="{C405C337-78F0-5B48-A286-7FD890E0FD0C}"/>
              </a:ext>
            </a:extLst>
          </p:cNvPr>
          <p:cNvSpPr>
            <a:spLocks noGrp="1"/>
          </p:cNvSpPr>
          <p:nvPr>
            <p:ph type="body" sz="quarter" idx="13"/>
          </p:nvPr>
        </p:nvSpPr>
        <p:spPr>
          <a:xfrm>
            <a:off x="457199" y="2574925"/>
            <a:ext cx="13289797" cy="6435725"/>
          </a:xfrm>
        </p:spPr>
        <p:txBody>
          <a:bodyPr/>
          <a:lstStyle/>
          <a:p>
            <a:r>
              <a:rPr lang="en-US" dirty="0"/>
              <a:t>Navigation through the content is done with a series of keys in combination with </a:t>
            </a:r>
            <a:r>
              <a:rPr lang="en-US" b="1" dirty="0"/>
              <a:t>Control</a:t>
            </a:r>
            <a:r>
              <a:rPr lang="en-US" dirty="0"/>
              <a:t> + </a:t>
            </a:r>
            <a:r>
              <a:rPr lang="en-US" b="1" dirty="0"/>
              <a:t>Option</a:t>
            </a:r>
          </a:p>
          <a:p>
            <a:endParaRPr lang="en-US" b="1" dirty="0"/>
          </a:p>
          <a:p>
            <a:r>
              <a:rPr lang="en-US" dirty="0"/>
              <a:t>- Open landmarks/headings: Control + Option + U</a:t>
            </a:r>
          </a:p>
          <a:p>
            <a:r>
              <a:rPr lang="en-GB" dirty="0"/>
              <a:t>- Next heading: Control + Option + H</a:t>
            </a:r>
            <a:br>
              <a:rPr lang="en-GB" dirty="0"/>
            </a:br>
            <a:r>
              <a:rPr lang="en-GB" dirty="0"/>
              <a:t>- Next list: Control + Option + X</a:t>
            </a:r>
            <a:br>
              <a:rPr lang="en-GB" dirty="0"/>
            </a:br>
            <a:r>
              <a:rPr lang="en-GB" dirty="0"/>
              <a:t>- Next graphic: Control + Option + G</a:t>
            </a:r>
            <a:br>
              <a:rPr lang="en-GB" dirty="0"/>
            </a:br>
            <a:r>
              <a:rPr lang="en-GB" dirty="0"/>
              <a:t>- Next table: Control + Option + T</a:t>
            </a:r>
            <a:br>
              <a:rPr lang="en-GB" dirty="0"/>
            </a:br>
            <a:r>
              <a:rPr lang="en-GB" dirty="0"/>
              <a:t>- Down an HTML hierarchical order Control + Option + right arrow</a:t>
            </a:r>
            <a:br>
              <a:rPr lang="en-GB" dirty="0"/>
            </a:br>
            <a:r>
              <a:rPr lang="en-GB" dirty="0"/>
              <a:t>- Previous heading: Shift + Control + Option + H</a:t>
            </a:r>
            <a:br>
              <a:rPr lang="en-GB" dirty="0"/>
            </a:br>
            <a:r>
              <a:rPr lang="en-GB" dirty="0"/>
              <a:t>- Previous list: Shift + Control + Option + X</a:t>
            </a:r>
            <a:br>
              <a:rPr lang="en-GB" dirty="0"/>
            </a:br>
            <a:r>
              <a:rPr lang="en-GB" dirty="0"/>
              <a:t>- Previous graphic: Shift + Control + Option + G</a:t>
            </a:r>
            <a:br>
              <a:rPr lang="en-GB" dirty="0"/>
            </a:br>
            <a:r>
              <a:rPr lang="en-GB" dirty="0"/>
              <a:t>- Previous table: Shift + Control + Option + T</a:t>
            </a:r>
            <a:br>
              <a:rPr lang="en-GB" dirty="0"/>
            </a:br>
            <a:r>
              <a:rPr lang="en-GB" dirty="0"/>
              <a:t>- Up an HTML hierarchical order: Control + Option + left arrow</a:t>
            </a:r>
            <a:endParaRPr lang="en-US" dirty="0"/>
          </a:p>
        </p:txBody>
      </p:sp>
      <p:sp>
        <p:nvSpPr>
          <p:cNvPr id="5" name="Footer Placeholder 4">
            <a:extLst>
              <a:ext uri="{FF2B5EF4-FFF2-40B4-BE49-F238E27FC236}">
                <a16:creationId xmlns:a16="http://schemas.microsoft.com/office/drawing/2014/main" id="{693216B4-55D1-7E46-9016-850F82E7A1D6}"/>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B8C143D-8FEA-7F41-BC2C-3663A1AD9F86}"/>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352450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HTML and a11y</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2587255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C5C241-7200-6840-A7CC-5775CEDBEEE1}"/>
              </a:ext>
            </a:extLst>
          </p:cNvPr>
          <p:cNvSpPr>
            <a:spLocks noGrp="1"/>
          </p:cNvSpPr>
          <p:nvPr>
            <p:ph type="title"/>
          </p:nvPr>
        </p:nvSpPr>
        <p:spPr/>
        <p:txBody>
          <a:bodyPr/>
          <a:lstStyle/>
          <a:p>
            <a:r>
              <a:rPr lang="en-US" dirty="0"/>
              <a:t>HTML and a11y</a:t>
            </a:r>
          </a:p>
        </p:txBody>
      </p:sp>
      <p:sp>
        <p:nvSpPr>
          <p:cNvPr id="7" name="Text Placeholder 6">
            <a:extLst>
              <a:ext uri="{FF2B5EF4-FFF2-40B4-BE49-F238E27FC236}">
                <a16:creationId xmlns:a16="http://schemas.microsoft.com/office/drawing/2014/main" id="{8378F2E7-AAF8-6A47-816E-753C038A0FF0}"/>
              </a:ext>
            </a:extLst>
          </p:cNvPr>
          <p:cNvSpPr>
            <a:spLocks noGrp="1"/>
          </p:cNvSpPr>
          <p:nvPr>
            <p:ph type="body" sz="quarter" idx="13"/>
          </p:nvPr>
        </p:nvSpPr>
        <p:spPr/>
        <p:txBody>
          <a:bodyPr/>
          <a:lstStyle/>
          <a:p>
            <a:r>
              <a:rPr lang="en-US" dirty="0"/>
              <a:t>Use the correct HTML elements for their intended purpose as much as possible.</a:t>
            </a:r>
          </a:p>
          <a:p>
            <a:endParaRPr lang="en-US" dirty="0"/>
          </a:p>
          <a:p>
            <a:r>
              <a:rPr lang="en-US" dirty="0"/>
              <a:t>Combination of CSS and JS allows as to “make” different elements to behave in the way we want. But, this is a bad practice.</a:t>
            </a:r>
          </a:p>
          <a:p>
            <a:endParaRPr lang="en-US" dirty="0"/>
          </a:p>
          <a:p>
            <a:r>
              <a:rPr lang="en-US" dirty="0"/>
              <a:t>&lt;button&gt; has some suitable initial styling, but also a built-in keyboard a11y – users can navigate between buttons using </a:t>
            </a:r>
            <a:r>
              <a:rPr lang="en-US" i="1" dirty="0"/>
              <a:t>Tab</a:t>
            </a:r>
            <a:r>
              <a:rPr lang="en-US" dirty="0"/>
              <a:t> key, and activate it using </a:t>
            </a:r>
            <a:r>
              <a:rPr lang="en-US" i="1" dirty="0"/>
              <a:t>Enter </a:t>
            </a:r>
            <a:r>
              <a:rPr lang="en-US" dirty="0"/>
              <a:t>or </a:t>
            </a:r>
            <a:r>
              <a:rPr lang="en-US" i="1" dirty="0"/>
              <a:t>Space</a:t>
            </a:r>
            <a:r>
              <a:rPr lang="en-US" dirty="0"/>
              <a:t>.</a:t>
            </a:r>
          </a:p>
          <a:p>
            <a:endParaRPr lang="en-US" dirty="0"/>
          </a:p>
          <a:p>
            <a:endParaRPr lang="en-US" dirty="0"/>
          </a:p>
        </p:txBody>
      </p:sp>
      <p:sp>
        <p:nvSpPr>
          <p:cNvPr id="6" name="Text Placeholder 5">
            <a:extLst>
              <a:ext uri="{FF2B5EF4-FFF2-40B4-BE49-F238E27FC236}">
                <a16:creationId xmlns:a16="http://schemas.microsoft.com/office/drawing/2014/main" id="{9785BDAD-FB87-7046-BF11-0583DE4DEFCB}"/>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BFCE44DD-B3A3-934C-BFD9-942608A5F5D0}"/>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69B3CEED-2861-9C45-AB78-F7432C8EEF4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8" name="Picture 7">
            <a:extLst>
              <a:ext uri="{FF2B5EF4-FFF2-40B4-BE49-F238E27FC236}">
                <a16:creationId xmlns:a16="http://schemas.microsoft.com/office/drawing/2014/main" id="{C775C408-6585-DE44-B83E-C5B0E4986BCA}"/>
              </a:ext>
            </a:extLst>
          </p:cNvPr>
          <p:cNvPicPr>
            <a:picLocks noChangeAspect="1"/>
          </p:cNvPicPr>
          <p:nvPr/>
        </p:nvPicPr>
        <p:blipFill>
          <a:blip r:embed="rId2"/>
          <a:stretch>
            <a:fillRect/>
          </a:stretch>
        </p:blipFill>
        <p:spPr>
          <a:xfrm>
            <a:off x="10705669" y="4923493"/>
            <a:ext cx="6020661" cy="1738587"/>
          </a:xfrm>
          <a:prstGeom prst="rect">
            <a:avLst/>
          </a:prstGeom>
        </p:spPr>
      </p:pic>
    </p:spTree>
    <p:extLst>
      <p:ext uri="{BB962C8B-B14F-4D97-AF65-F5344CB8AC3E}">
        <p14:creationId xmlns:p14="http://schemas.microsoft.com/office/powerpoint/2010/main" val="247690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Recap of Friday Exercise</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21879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7D997-35E5-0E43-BF4F-424C6AFA30AC}"/>
              </a:ext>
            </a:extLst>
          </p:cNvPr>
          <p:cNvSpPr>
            <a:spLocks noGrp="1"/>
          </p:cNvSpPr>
          <p:nvPr>
            <p:ph type="title"/>
          </p:nvPr>
        </p:nvSpPr>
        <p:spPr/>
        <p:txBody>
          <a:bodyPr/>
          <a:lstStyle/>
          <a:p>
            <a:r>
              <a:rPr lang="en-US" dirty="0"/>
              <a:t>HTML and a11y</a:t>
            </a:r>
          </a:p>
        </p:txBody>
      </p:sp>
      <p:sp>
        <p:nvSpPr>
          <p:cNvPr id="3" name="Text Placeholder 2">
            <a:extLst>
              <a:ext uri="{FF2B5EF4-FFF2-40B4-BE49-F238E27FC236}">
                <a16:creationId xmlns:a16="http://schemas.microsoft.com/office/drawing/2014/main" id="{414B88B2-DC67-2A47-B07B-9F05E677F73C}"/>
              </a:ext>
            </a:extLst>
          </p:cNvPr>
          <p:cNvSpPr>
            <a:spLocks noGrp="1"/>
          </p:cNvSpPr>
          <p:nvPr>
            <p:ph type="body" sz="quarter" idx="13"/>
          </p:nvPr>
        </p:nvSpPr>
        <p:spPr/>
        <p:txBody>
          <a:bodyPr/>
          <a:lstStyle/>
          <a:p>
            <a:r>
              <a:rPr lang="en-US" dirty="0"/>
              <a:t>Semantic HTML doesn’t take any longer to write than non-semantic markup.</a:t>
            </a:r>
          </a:p>
          <a:p>
            <a:endParaRPr lang="en-US" dirty="0"/>
          </a:p>
          <a:p>
            <a:r>
              <a:rPr lang="en-US" dirty="0"/>
              <a:t>It has other benefits:</a:t>
            </a:r>
          </a:p>
          <a:p>
            <a:r>
              <a:rPr lang="en-US" dirty="0"/>
              <a:t>	Easier to develop with</a:t>
            </a:r>
          </a:p>
          <a:p>
            <a:endParaRPr lang="en-US" dirty="0"/>
          </a:p>
          <a:p>
            <a:r>
              <a:rPr lang="en-US" dirty="0"/>
              <a:t>	Better mobile support</a:t>
            </a:r>
          </a:p>
          <a:p>
            <a:endParaRPr lang="en-US" dirty="0"/>
          </a:p>
          <a:p>
            <a:r>
              <a:rPr lang="en-US" dirty="0"/>
              <a:t>	Good for SEO</a:t>
            </a:r>
          </a:p>
        </p:txBody>
      </p:sp>
      <p:sp>
        <p:nvSpPr>
          <p:cNvPr id="4" name="Text Placeholder 3">
            <a:extLst>
              <a:ext uri="{FF2B5EF4-FFF2-40B4-BE49-F238E27FC236}">
                <a16:creationId xmlns:a16="http://schemas.microsoft.com/office/drawing/2014/main" id="{55F9C9AD-1F23-A24B-B611-5411C0F72DC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87853792-DDEE-2745-80B5-821812F5F2A7}"/>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40DBC43B-43F4-0249-BB21-47A4D3BE00E5}"/>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625353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C2EF-0415-8A44-80D3-E5DE4F133E88}"/>
              </a:ext>
            </a:extLst>
          </p:cNvPr>
          <p:cNvSpPr>
            <a:spLocks noGrp="1"/>
          </p:cNvSpPr>
          <p:nvPr>
            <p:ph type="title"/>
          </p:nvPr>
        </p:nvSpPr>
        <p:spPr/>
        <p:txBody>
          <a:bodyPr/>
          <a:lstStyle/>
          <a:p>
            <a:r>
              <a:rPr lang="en-US" dirty="0"/>
              <a:t>Text Content</a:t>
            </a:r>
          </a:p>
        </p:txBody>
      </p:sp>
      <p:sp>
        <p:nvSpPr>
          <p:cNvPr id="3" name="Text Placeholder 2">
            <a:extLst>
              <a:ext uri="{FF2B5EF4-FFF2-40B4-BE49-F238E27FC236}">
                <a16:creationId xmlns:a16="http://schemas.microsoft.com/office/drawing/2014/main" id="{2AB534E7-78EA-C441-9910-1F86874A6B91}"/>
              </a:ext>
            </a:extLst>
          </p:cNvPr>
          <p:cNvSpPr>
            <a:spLocks noGrp="1"/>
          </p:cNvSpPr>
          <p:nvPr>
            <p:ph type="body" sz="quarter" idx="13"/>
          </p:nvPr>
        </p:nvSpPr>
        <p:spPr/>
        <p:txBody>
          <a:bodyPr/>
          <a:lstStyle/>
          <a:p>
            <a:r>
              <a:rPr lang="en-US" dirty="0"/>
              <a:t>One of the best requirements for a11y is an excellent content structure with headings, paragraphs and lists.</a:t>
            </a:r>
          </a:p>
          <a:p>
            <a:endParaRPr lang="en-US" dirty="0"/>
          </a:p>
          <a:p>
            <a:r>
              <a:rPr lang="en-US" dirty="0"/>
              <a:t>Screen reader reads out every element, notifying you what is a heading, a paragraph or a list.</a:t>
            </a:r>
          </a:p>
          <a:p>
            <a:endParaRPr lang="en-US" dirty="0"/>
          </a:p>
          <a:p>
            <a:r>
              <a:rPr lang="en-US" dirty="0"/>
              <a:t>Most of the screen readers allow jumping between headings, or getting the list of headings, to serve as the table of contents.</a:t>
            </a:r>
          </a:p>
        </p:txBody>
      </p:sp>
      <p:sp>
        <p:nvSpPr>
          <p:cNvPr id="4" name="Text Placeholder 3">
            <a:extLst>
              <a:ext uri="{FF2B5EF4-FFF2-40B4-BE49-F238E27FC236}">
                <a16:creationId xmlns:a16="http://schemas.microsoft.com/office/drawing/2014/main" id="{95A61AAE-1DF2-7D45-BAFF-883BA0616F32}"/>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FBB8012-EA6E-4746-AB8B-39EB082C1788}"/>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ADB7EA39-52A0-F64F-82C3-216F4926CB60}"/>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7" name="Picture 6">
            <a:extLst>
              <a:ext uri="{FF2B5EF4-FFF2-40B4-BE49-F238E27FC236}">
                <a16:creationId xmlns:a16="http://schemas.microsoft.com/office/drawing/2014/main" id="{1A39EBF6-47E0-3E4A-A929-2627A773D4E7}"/>
              </a:ext>
            </a:extLst>
          </p:cNvPr>
          <p:cNvPicPr>
            <a:picLocks noChangeAspect="1"/>
          </p:cNvPicPr>
          <p:nvPr/>
        </p:nvPicPr>
        <p:blipFill>
          <a:blip r:embed="rId2"/>
          <a:stretch>
            <a:fillRect/>
          </a:stretch>
        </p:blipFill>
        <p:spPr>
          <a:xfrm>
            <a:off x="9840913" y="2257066"/>
            <a:ext cx="7750173" cy="7071441"/>
          </a:xfrm>
          <a:prstGeom prst="rect">
            <a:avLst/>
          </a:prstGeom>
        </p:spPr>
      </p:pic>
    </p:spTree>
    <p:extLst>
      <p:ext uri="{BB962C8B-B14F-4D97-AF65-F5344CB8AC3E}">
        <p14:creationId xmlns:p14="http://schemas.microsoft.com/office/powerpoint/2010/main" val="2577621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857AB-7DA9-2F49-8AD9-20AFC9DECAB2}"/>
              </a:ext>
            </a:extLst>
          </p:cNvPr>
          <p:cNvSpPr>
            <a:spLocks noGrp="1"/>
          </p:cNvSpPr>
          <p:nvPr>
            <p:ph type="title"/>
          </p:nvPr>
        </p:nvSpPr>
        <p:spPr/>
        <p:txBody>
          <a:bodyPr/>
          <a:lstStyle/>
          <a:p>
            <a:r>
              <a:rPr lang="en-US" dirty="0"/>
              <a:t>Page Layout</a:t>
            </a:r>
          </a:p>
        </p:txBody>
      </p:sp>
      <p:sp>
        <p:nvSpPr>
          <p:cNvPr id="3" name="Text Placeholder 2">
            <a:extLst>
              <a:ext uri="{FF2B5EF4-FFF2-40B4-BE49-F238E27FC236}">
                <a16:creationId xmlns:a16="http://schemas.microsoft.com/office/drawing/2014/main" id="{909B1A6A-7C9C-2046-B781-110606C8C2D0}"/>
              </a:ext>
            </a:extLst>
          </p:cNvPr>
          <p:cNvSpPr>
            <a:spLocks noGrp="1"/>
          </p:cNvSpPr>
          <p:nvPr>
            <p:ph type="body" sz="quarter" idx="13"/>
          </p:nvPr>
        </p:nvSpPr>
        <p:spPr/>
        <p:txBody>
          <a:bodyPr/>
          <a:lstStyle/>
          <a:p>
            <a:r>
              <a:rPr lang="en-US" dirty="0"/>
              <a:t>In the old days, people used tables for </a:t>
            </a:r>
            <a:r>
              <a:rPr lang="en-US" dirty="0" err="1"/>
              <a:t>layouting</a:t>
            </a:r>
            <a:r>
              <a:rPr lang="en-US" dirty="0"/>
              <a:t> purposes. That’s a very bad idea, as screen reader will give a confusing readout, specially in case of many nested tables.</a:t>
            </a:r>
          </a:p>
          <a:p>
            <a:endParaRPr lang="en-US" dirty="0"/>
          </a:p>
          <a:p>
            <a:r>
              <a:rPr lang="en-US" dirty="0"/>
              <a:t>Modern structure layouts is much leaner and smaller in terms of code size (easier to maintain, less bandwidth), and no confusing readout.</a:t>
            </a:r>
          </a:p>
        </p:txBody>
      </p:sp>
      <p:sp>
        <p:nvSpPr>
          <p:cNvPr id="4" name="Text Placeholder 3">
            <a:extLst>
              <a:ext uri="{FF2B5EF4-FFF2-40B4-BE49-F238E27FC236}">
                <a16:creationId xmlns:a16="http://schemas.microsoft.com/office/drawing/2014/main" id="{893F589F-3F1C-7646-9E4F-EB43680CAB7B}"/>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4AF1AED-B2FE-E143-AC08-B22DE9541AD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C4611783-E8DB-224E-A25E-6BD37BC150BF}"/>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Tree>
    <p:extLst>
      <p:ext uri="{BB962C8B-B14F-4D97-AF65-F5344CB8AC3E}">
        <p14:creationId xmlns:p14="http://schemas.microsoft.com/office/powerpoint/2010/main" val="419287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56A6-0179-D444-95E2-46731C584E9F}"/>
              </a:ext>
            </a:extLst>
          </p:cNvPr>
          <p:cNvSpPr>
            <a:spLocks noGrp="1"/>
          </p:cNvSpPr>
          <p:nvPr>
            <p:ph type="title"/>
          </p:nvPr>
        </p:nvSpPr>
        <p:spPr/>
        <p:txBody>
          <a:bodyPr/>
          <a:lstStyle/>
          <a:p>
            <a:r>
              <a:rPr lang="en-US" dirty="0"/>
              <a:t>UI controls</a:t>
            </a:r>
          </a:p>
        </p:txBody>
      </p:sp>
      <p:sp>
        <p:nvSpPr>
          <p:cNvPr id="3" name="Text Placeholder 2">
            <a:extLst>
              <a:ext uri="{FF2B5EF4-FFF2-40B4-BE49-F238E27FC236}">
                <a16:creationId xmlns:a16="http://schemas.microsoft.com/office/drawing/2014/main" id="{E0633862-CBB6-5D4C-9C98-C7837CFD370E}"/>
              </a:ext>
            </a:extLst>
          </p:cNvPr>
          <p:cNvSpPr>
            <a:spLocks noGrp="1"/>
          </p:cNvSpPr>
          <p:nvPr>
            <p:ph type="body" sz="quarter" idx="13"/>
          </p:nvPr>
        </p:nvSpPr>
        <p:spPr/>
        <p:txBody>
          <a:bodyPr/>
          <a:lstStyle/>
          <a:p>
            <a:r>
              <a:rPr lang="en-US" dirty="0"/>
              <a:t>Buttons, links and form controls are elements that user is interacting with. </a:t>
            </a:r>
          </a:p>
          <a:p>
            <a:endParaRPr lang="en-US" dirty="0"/>
          </a:p>
          <a:p>
            <a:r>
              <a:rPr lang="en-US" dirty="0"/>
              <a:t>Key aspect of a11y of UI controls is that they can be manipulated with the keyboard.</a:t>
            </a:r>
          </a:p>
          <a:p>
            <a:endParaRPr lang="en-US" dirty="0"/>
          </a:p>
          <a:p>
            <a:r>
              <a:rPr lang="en-US" dirty="0">
                <a:hlinkClick r:id="rId2"/>
              </a:rPr>
              <a:t>Check example </a:t>
            </a:r>
            <a:r>
              <a:rPr lang="en-US" dirty="0"/>
              <a:t>and navigate with </a:t>
            </a:r>
            <a:r>
              <a:rPr lang="en-US" i="1" dirty="0"/>
              <a:t>Tab</a:t>
            </a:r>
            <a:r>
              <a:rPr lang="en-US" dirty="0"/>
              <a:t>.</a:t>
            </a:r>
          </a:p>
        </p:txBody>
      </p:sp>
      <p:sp>
        <p:nvSpPr>
          <p:cNvPr id="4" name="Text Placeholder 3">
            <a:extLst>
              <a:ext uri="{FF2B5EF4-FFF2-40B4-BE49-F238E27FC236}">
                <a16:creationId xmlns:a16="http://schemas.microsoft.com/office/drawing/2014/main" id="{3BD6A7D8-8181-FD48-BF86-4457D1C5F55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D10977FE-8D3D-9A43-BA96-819FC0A41D8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0FCBABA-EBC3-1040-A1B7-44491CD45E14}"/>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Tree>
    <p:extLst>
      <p:ext uri="{BB962C8B-B14F-4D97-AF65-F5344CB8AC3E}">
        <p14:creationId xmlns:p14="http://schemas.microsoft.com/office/powerpoint/2010/main" val="188939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8FD3C-4552-564F-948F-68CEC3E5F236}"/>
              </a:ext>
            </a:extLst>
          </p:cNvPr>
          <p:cNvSpPr>
            <a:spLocks noGrp="1"/>
          </p:cNvSpPr>
          <p:nvPr>
            <p:ph type="title"/>
          </p:nvPr>
        </p:nvSpPr>
        <p:spPr/>
        <p:txBody>
          <a:bodyPr/>
          <a:lstStyle/>
          <a:p>
            <a:r>
              <a:rPr lang="en-US" dirty="0"/>
              <a:t>Adding the functionality to non-interaction element</a:t>
            </a:r>
          </a:p>
        </p:txBody>
      </p:sp>
      <p:sp>
        <p:nvSpPr>
          <p:cNvPr id="3" name="Text Placeholder 2">
            <a:extLst>
              <a:ext uri="{FF2B5EF4-FFF2-40B4-BE49-F238E27FC236}">
                <a16:creationId xmlns:a16="http://schemas.microsoft.com/office/drawing/2014/main" id="{7C4D13E1-AD00-CE44-A509-991669220577}"/>
              </a:ext>
            </a:extLst>
          </p:cNvPr>
          <p:cNvSpPr>
            <a:spLocks noGrp="1"/>
          </p:cNvSpPr>
          <p:nvPr>
            <p:ph type="body" sz="quarter" idx="13"/>
          </p:nvPr>
        </p:nvSpPr>
        <p:spPr/>
        <p:txBody>
          <a:bodyPr/>
          <a:lstStyle/>
          <a:p>
            <a:r>
              <a:rPr lang="en-US" dirty="0"/>
              <a:t>Make the element focusable by setting the </a:t>
            </a:r>
            <a:r>
              <a:rPr lang="en-US" i="1" dirty="0" err="1"/>
              <a:t>tabindex</a:t>
            </a:r>
            <a:r>
              <a:rPr lang="en-US" b="1" i="1" dirty="0"/>
              <a:t> </a:t>
            </a:r>
            <a:r>
              <a:rPr lang="en-US" dirty="0"/>
              <a:t>to 0.</a:t>
            </a:r>
          </a:p>
          <a:p>
            <a:endParaRPr lang="en-US" dirty="0"/>
          </a:p>
          <a:p>
            <a:r>
              <a:rPr lang="en-US" dirty="0"/>
              <a:t>To implement the </a:t>
            </a:r>
            <a:r>
              <a:rPr lang="en-US" dirty="0" err="1"/>
              <a:t>clickability</a:t>
            </a:r>
            <a:r>
              <a:rPr lang="en-US" dirty="0"/>
              <a:t>, JS is needed to handle the </a:t>
            </a:r>
            <a:r>
              <a:rPr lang="en-US" i="1" dirty="0"/>
              <a:t>Enter</a:t>
            </a:r>
            <a:r>
              <a:rPr lang="en-US" dirty="0"/>
              <a:t> key.</a:t>
            </a:r>
          </a:p>
        </p:txBody>
      </p:sp>
      <p:sp>
        <p:nvSpPr>
          <p:cNvPr id="4" name="Text Placeholder 3">
            <a:extLst>
              <a:ext uri="{FF2B5EF4-FFF2-40B4-BE49-F238E27FC236}">
                <a16:creationId xmlns:a16="http://schemas.microsoft.com/office/drawing/2014/main" id="{99137BEC-2A18-E440-9AD3-8E45963685BF}"/>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0FE4930F-5B40-B74A-8F69-1E6A91E1C03D}"/>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255A2C80-334A-AA4A-8CE9-83630F148DEB}"/>
              </a:ext>
            </a:extLst>
          </p:cNvPr>
          <p:cNvSpPr>
            <a:spLocks noGrp="1"/>
          </p:cNvSpPr>
          <p:nvPr>
            <p:ph type="sldNum" sz="quarter" idx="11"/>
          </p:nvPr>
        </p:nvSpPr>
        <p:spPr/>
        <p:txBody>
          <a:bodyPr/>
          <a:lstStyle/>
          <a:p>
            <a:fld id="{59395FB3-9C97-154F-86B2-7E381B951268}" type="slidenum">
              <a:rPr lang="en-US" smtClean="0"/>
              <a:pPr/>
              <a:t>34</a:t>
            </a:fld>
            <a:endParaRPr lang="en-US" dirty="0"/>
          </a:p>
        </p:txBody>
      </p:sp>
      <p:pic>
        <p:nvPicPr>
          <p:cNvPr id="7" name="Picture 6">
            <a:extLst>
              <a:ext uri="{FF2B5EF4-FFF2-40B4-BE49-F238E27FC236}">
                <a16:creationId xmlns:a16="http://schemas.microsoft.com/office/drawing/2014/main" id="{9EF0E49C-73E9-AF43-8C5F-221F34FBC75C}"/>
              </a:ext>
            </a:extLst>
          </p:cNvPr>
          <p:cNvPicPr>
            <a:picLocks noChangeAspect="1"/>
          </p:cNvPicPr>
          <p:nvPr/>
        </p:nvPicPr>
        <p:blipFill>
          <a:blip r:embed="rId2"/>
          <a:stretch>
            <a:fillRect/>
          </a:stretch>
        </p:blipFill>
        <p:spPr>
          <a:xfrm>
            <a:off x="9616278" y="3399900"/>
            <a:ext cx="8214388" cy="4785774"/>
          </a:xfrm>
          <a:prstGeom prst="rect">
            <a:avLst/>
          </a:prstGeom>
        </p:spPr>
      </p:pic>
    </p:spTree>
    <p:extLst>
      <p:ext uri="{BB962C8B-B14F-4D97-AF65-F5344CB8AC3E}">
        <p14:creationId xmlns:p14="http://schemas.microsoft.com/office/powerpoint/2010/main" val="2183240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4766-F51F-1C41-977F-EBD5D13ED178}"/>
              </a:ext>
            </a:extLst>
          </p:cNvPr>
          <p:cNvSpPr>
            <a:spLocks noGrp="1"/>
          </p:cNvSpPr>
          <p:nvPr>
            <p:ph type="title"/>
          </p:nvPr>
        </p:nvSpPr>
        <p:spPr/>
        <p:txBody>
          <a:bodyPr/>
          <a:lstStyle/>
          <a:p>
            <a:r>
              <a:rPr lang="en-US" dirty="0"/>
              <a:t>Text alternatives</a:t>
            </a:r>
          </a:p>
        </p:txBody>
      </p:sp>
      <p:sp>
        <p:nvSpPr>
          <p:cNvPr id="3" name="Text Placeholder 2">
            <a:extLst>
              <a:ext uri="{FF2B5EF4-FFF2-40B4-BE49-F238E27FC236}">
                <a16:creationId xmlns:a16="http://schemas.microsoft.com/office/drawing/2014/main" id="{EEE456F1-DEF5-5640-ACCB-8D56890E3D67}"/>
              </a:ext>
            </a:extLst>
          </p:cNvPr>
          <p:cNvSpPr>
            <a:spLocks noGrp="1"/>
          </p:cNvSpPr>
          <p:nvPr>
            <p:ph type="body" sz="quarter" idx="13"/>
          </p:nvPr>
        </p:nvSpPr>
        <p:spPr/>
        <p:txBody>
          <a:bodyPr/>
          <a:lstStyle/>
          <a:p>
            <a:r>
              <a:rPr lang="en-US" dirty="0"/>
              <a:t>Multimedia content cannot be seen by visually impaired people.</a:t>
            </a:r>
          </a:p>
          <a:p>
            <a:endParaRPr lang="en-US" dirty="0"/>
          </a:p>
          <a:p>
            <a:endParaRPr lang="en-US" dirty="0"/>
          </a:p>
          <a:p>
            <a:r>
              <a:rPr lang="en-US" dirty="0"/>
              <a:t>We should provide alternative whenever possible.</a:t>
            </a:r>
          </a:p>
          <a:p>
            <a:endParaRPr lang="en-US" dirty="0"/>
          </a:p>
          <a:p>
            <a:r>
              <a:rPr lang="en-US" dirty="0"/>
              <a:t>Title, besides read out by the screen reader, will be shown as tooltip in the browser.</a:t>
            </a:r>
          </a:p>
          <a:p>
            <a:endParaRPr lang="en-US" dirty="0"/>
          </a:p>
          <a:p>
            <a:r>
              <a:rPr lang="en-US" dirty="0"/>
              <a:t>For “decoration-only” images, alt text can be left out empty.</a:t>
            </a:r>
          </a:p>
          <a:p>
            <a:endParaRPr lang="en-US" dirty="0"/>
          </a:p>
          <a:p>
            <a:r>
              <a:rPr lang="en-US" dirty="0"/>
              <a:t>Add an example like this, and try out the </a:t>
            </a:r>
            <a:r>
              <a:rPr lang="en-US" dirty="0" err="1"/>
              <a:t>VoiceOver</a:t>
            </a:r>
            <a:r>
              <a:rPr lang="en-US" dirty="0"/>
              <a:t>.</a:t>
            </a:r>
          </a:p>
        </p:txBody>
      </p:sp>
      <p:sp>
        <p:nvSpPr>
          <p:cNvPr id="4" name="Text Placeholder 3">
            <a:extLst>
              <a:ext uri="{FF2B5EF4-FFF2-40B4-BE49-F238E27FC236}">
                <a16:creationId xmlns:a16="http://schemas.microsoft.com/office/drawing/2014/main" id="{B9EBDE25-F564-5E4B-BDB3-506DDB04A3BB}"/>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4062213-3598-E648-B594-3EF43E895B45}"/>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F77EF5AC-5C9F-604B-ABD0-44D3B635AC2F}"/>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7" name="Picture 6">
            <a:extLst>
              <a:ext uri="{FF2B5EF4-FFF2-40B4-BE49-F238E27FC236}">
                <a16:creationId xmlns:a16="http://schemas.microsoft.com/office/drawing/2014/main" id="{8AA3FD1A-998A-9045-BBC8-BBE2E468D4F8}"/>
              </a:ext>
            </a:extLst>
          </p:cNvPr>
          <p:cNvPicPr>
            <a:picLocks noChangeAspect="1"/>
          </p:cNvPicPr>
          <p:nvPr/>
        </p:nvPicPr>
        <p:blipFill>
          <a:blip r:embed="rId2"/>
          <a:stretch>
            <a:fillRect/>
          </a:stretch>
        </p:blipFill>
        <p:spPr>
          <a:xfrm>
            <a:off x="8877094" y="3114850"/>
            <a:ext cx="8953572" cy="4066824"/>
          </a:xfrm>
          <a:prstGeom prst="rect">
            <a:avLst/>
          </a:prstGeom>
        </p:spPr>
      </p:pic>
    </p:spTree>
    <p:extLst>
      <p:ext uri="{BB962C8B-B14F-4D97-AF65-F5344CB8AC3E}">
        <p14:creationId xmlns:p14="http://schemas.microsoft.com/office/powerpoint/2010/main" val="1813141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ARIA</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791288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191319-C391-6A46-BDD9-45F7A5A3177E}"/>
              </a:ext>
            </a:extLst>
          </p:cNvPr>
          <p:cNvSpPr>
            <a:spLocks noGrp="1"/>
          </p:cNvSpPr>
          <p:nvPr>
            <p:ph type="title"/>
          </p:nvPr>
        </p:nvSpPr>
        <p:spPr/>
        <p:txBody>
          <a:bodyPr/>
          <a:lstStyle/>
          <a:p>
            <a:r>
              <a:rPr lang="en-US" dirty="0"/>
              <a:t>ARIA</a:t>
            </a:r>
          </a:p>
        </p:txBody>
      </p:sp>
      <p:sp>
        <p:nvSpPr>
          <p:cNvPr id="8" name="Text Placeholder 7">
            <a:extLst>
              <a:ext uri="{FF2B5EF4-FFF2-40B4-BE49-F238E27FC236}">
                <a16:creationId xmlns:a16="http://schemas.microsoft.com/office/drawing/2014/main" id="{EF95F585-8C98-E54B-B414-A46BFB154BEB}"/>
              </a:ext>
            </a:extLst>
          </p:cNvPr>
          <p:cNvSpPr>
            <a:spLocks noGrp="1"/>
          </p:cNvSpPr>
          <p:nvPr>
            <p:ph type="body" sz="quarter" idx="13"/>
          </p:nvPr>
        </p:nvSpPr>
        <p:spPr/>
        <p:txBody>
          <a:bodyPr/>
          <a:lstStyle/>
          <a:p>
            <a:r>
              <a:rPr lang="en-US" dirty="0"/>
              <a:t>Accessible Rich Internet Applications</a:t>
            </a:r>
          </a:p>
          <a:p>
            <a:endParaRPr lang="en-US" dirty="0"/>
          </a:p>
          <a:p>
            <a:r>
              <a:rPr lang="en-US" dirty="0"/>
              <a:t>Set of HTML attributes that make web content accessible.</a:t>
            </a:r>
          </a:p>
          <a:p>
            <a:endParaRPr lang="en-US" dirty="0"/>
          </a:p>
          <a:p>
            <a:r>
              <a:rPr lang="en-US" dirty="0"/>
              <a:t>Usually used in combination with JS for developing custom widgets.</a:t>
            </a:r>
          </a:p>
          <a:p>
            <a:endParaRPr lang="en-US" dirty="0"/>
          </a:p>
          <a:p>
            <a:r>
              <a:rPr lang="en-US" dirty="0"/>
              <a:t>Dynamic content, which modifies the DOM can’t be recognized by some assistive technologies, and therefore users cannot know about the content update.</a:t>
            </a:r>
          </a:p>
        </p:txBody>
      </p:sp>
      <p:sp>
        <p:nvSpPr>
          <p:cNvPr id="7" name="Text Placeholder 6">
            <a:extLst>
              <a:ext uri="{FF2B5EF4-FFF2-40B4-BE49-F238E27FC236}">
                <a16:creationId xmlns:a16="http://schemas.microsoft.com/office/drawing/2014/main" id="{0077E004-C97A-4742-98DD-A4FFEDAA5539}"/>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A714D8EE-1E8D-2344-B8AB-4522C38B5910}"/>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320AC551-1572-EB42-B8F2-4A33B8EC3ADA}"/>
              </a:ext>
            </a:extLst>
          </p:cNvPr>
          <p:cNvSpPr>
            <a:spLocks noGrp="1"/>
          </p:cNvSpPr>
          <p:nvPr>
            <p:ph type="sldNum" sz="quarter" idx="11"/>
          </p:nvPr>
        </p:nvSpPr>
        <p:spPr/>
        <p:txBody>
          <a:bodyPr/>
          <a:lstStyle/>
          <a:p>
            <a:fld id="{59395FB3-9C97-154F-86B2-7E381B951268}" type="slidenum">
              <a:rPr lang="en-US" smtClean="0"/>
              <a:pPr/>
              <a:t>37</a:t>
            </a:fld>
            <a:endParaRPr lang="en-US" dirty="0"/>
          </a:p>
        </p:txBody>
      </p:sp>
    </p:spTree>
    <p:extLst>
      <p:ext uri="{BB962C8B-B14F-4D97-AF65-F5344CB8AC3E}">
        <p14:creationId xmlns:p14="http://schemas.microsoft.com/office/powerpoint/2010/main" val="3088472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191319-C391-6A46-BDD9-45F7A5A3177E}"/>
              </a:ext>
            </a:extLst>
          </p:cNvPr>
          <p:cNvSpPr>
            <a:spLocks noGrp="1"/>
          </p:cNvSpPr>
          <p:nvPr>
            <p:ph type="title"/>
          </p:nvPr>
        </p:nvSpPr>
        <p:spPr/>
        <p:txBody>
          <a:bodyPr/>
          <a:lstStyle/>
          <a:p>
            <a:r>
              <a:rPr lang="en-US" dirty="0"/>
              <a:t>ARIA</a:t>
            </a:r>
          </a:p>
        </p:txBody>
      </p:sp>
      <p:sp>
        <p:nvSpPr>
          <p:cNvPr id="8" name="Text Placeholder 7">
            <a:extLst>
              <a:ext uri="{FF2B5EF4-FFF2-40B4-BE49-F238E27FC236}">
                <a16:creationId xmlns:a16="http://schemas.microsoft.com/office/drawing/2014/main" id="{EF95F585-8C98-E54B-B414-A46BFB154BEB}"/>
              </a:ext>
            </a:extLst>
          </p:cNvPr>
          <p:cNvSpPr>
            <a:spLocks noGrp="1"/>
          </p:cNvSpPr>
          <p:nvPr>
            <p:ph type="body" sz="quarter" idx="13"/>
          </p:nvPr>
        </p:nvSpPr>
        <p:spPr/>
        <p:txBody>
          <a:bodyPr/>
          <a:lstStyle/>
          <a:p>
            <a:r>
              <a:rPr lang="en-US" dirty="0"/>
              <a:t>Designed to fill the gap between standard HTML and dynamic part of web applications.</a:t>
            </a:r>
          </a:p>
          <a:p>
            <a:endParaRPr lang="en-US" dirty="0"/>
          </a:p>
          <a:p>
            <a:r>
              <a:rPr lang="en-US" dirty="0"/>
              <a:t>They add extra info about the widget to a browser’s a11y APIs, and do not affect the web page’s DOM in terms of structure.</a:t>
            </a:r>
          </a:p>
          <a:p>
            <a:endParaRPr lang="en-US" dirty="0"/>
          </a:p>
          <a:p>
            <a:r>
              <a:rPr lang="en-US" b="1" dirty="0"/>
              <a:t>Important note</a:t>
            </a:r>
            <a:r>
              <a:rPr lang="en-US" dirty="0"/>
              <a:t>: as ARIA is dependent on operating system and browser’s a11y APIs, behavior can be slightly different among different browsers/versions. When working with ARIA, testing on all major browsers with assistive technology would be required.</a:t>
            </a:r>
          </a:p>
        </p:txBody>
      </p:sp>
      <p:sp>
        <p:nvSpPr>
          <p:cNvPr id="7" name="Text Placeholder 6">
            <a:extLst>
              <a:ext uri="{FF2B5EF4-FFF2-40B4-BE49-F238E27FC236}">
                <a16:creationId xmlns:a16="http://schemas.microsoft.com/office/drawing/2014/main" id="{0077E004-C97A-4742-98DD-A4FFEDAA5539}"/>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A714D8EE-1E8D-2344-B8AB-4522C38B5910}"/>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320AC551-1572-EB42-B8F2-4A33B8EC3ADA}"/>
              </a:ext>
            </a:extLst>
          </p:cNvPr>
          <p:cNvSpPr>
            <a:spLocks noGrp="1"/>
          </p:cNvSpPr>
          <p:nvPr>
            <p:ph type="sldNum" sz="quarter" idx="11"/>
          </p:nvPr>
        </p:nvSpPr>
        <p:spPr/>
        <p:txBody>
          <a:bodyPr/>
          <a:lstStyle/>
          <a:p>
            <a:fld id="{59395FB3-9C97-154F-86B2-7E381B951268}" type="slidenum">
              <a:rPr lang="en-US" smtClean="0"/>
              <a:pPr/>
              <a:t>38</a:t>
            </a:fld>
            <a:endParaRPr lang="en-US" dirty="0"/>
          </a:p>
        </p:txBody>
      </p:sp>
      <p:pic>
        <p:nvPicPr>
          <p:cNvPr id="2" name="Picture 1">
            <a:extLst>
              <a:ext uri="{FF2B5EF4-FFF2-40B4-BE49-F238E27FC236}">
                <a16:creationId xmlns:a16="http://schemas.microsoft.com/office/drawing/2014/main" id="{9EA845DD-7245-6C48-BB2D-A2AE6AB7FFDE}"/>
              </a:ext>
            </a:extLst>
          </p:cNvPr>
          <p:cNvPicPr>
            <a:picLocks noChangeAspect="1"/>
          </p:cNvPicPr>
          <p:nvPr/>
        </p:nvPicPr>
        <p:blipFill>
          <a:blip r:embed="rId2"/>
          <a:stretch>
            <a:fillRect/>
          </a:stretch>
        </p:blipFill>
        <p:spPr>
          <a:xfrm>
            <a:off x="10187014" y="3992993"/>
            <a:ext cx="7057971" cy="2310538"/>
          </a:xfrm>
          <a:prstGeom prst="rect">
            <a:avLst/>
          </a:prstGeom>
        </p:spPr>
      </p:pic>
    </p:spTree>
    <p:extLst>
      <p:ext uri="{BB962C8B-B14F-4D97-AF65-F5344CB8AC3E}">
        <p14:creationId xmlns:p14="http://schemas.microsoft.com/office/powerpoint/2010/main" val="85052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9D64-4508-EF43-AC23-C76E2E1752CD}"/>
              </a:ext>
            </a:extLst>
          </p:cNvPr>
          <p:cNvSpPr>
            <a:spLocks noGrp="1"/>
          </p:cNvSpPr>
          <p:nvPr>
            <p:ph type="title"/>
          </p:nvPr>
        </p:nvSpPr>
        <p:spPr/>
        <p:txBody>
          <a:bodyPr/>
          <a:lstStyle/>
          <a:p>
            <a:r>
              <a:rPr lang="en-US" dirty="0"/>
              <a:t>ARIA - types</a:t>
            </a:r>
          </a:p>
        </p:txBody>
      </p:sp>
      <p:sp>
        <p:nvSpPr>
          <p:cNvPr id="3" name="Text Placeholder 2">
            <a:extLst>
              <a:ext uri="{FF2B5EF4-FFF2-40B4-BE49-F238E27FC236}">
                <a16:creationId xmlns:a16="http://schemas.microsoft.com/office/drawing/2014/main" id="{6E608E57-D472-9047-A992-21FE3B6F8BCA}"/>
              </a:ext>
            </a:extLst>
          </p:cNvPr>
          <p:cNvSpPr>
            <a:spLocks noGrp="1"/>
          </p:cNvSpPr>
          <p:nvPr>
            <p:ph type="body" sz="quarter" idx="13"/>
          </p:nvPr>
        </p:nvSpPr>
        <p:spPr/>
        <p:txBody>
          <a:bodyPr/>
          <a:lstStyle/>
          <a:p>
            <a:r>
              <a:rPr lang="en-US" b="1" dirty="0"/>
              <a:t>Roles</a:t>
            </a:r>
          </a:p>
          <a:p>
            <a:r>
              <a:rPr lang="en-US" dirty="0"/>
              <a:t>To declare semantic role for an element (e.g. tab, </a:t>
            </a:r>
            <a:r>
              <a:rPr lang="en-US" dirty="0" err="1"/>
              <a:t>tablist</a:t>
            </a:r>
            <a:r>
              <a:rPr lang="en-US" dirty="0"/>
              <a:t>, banner, </a:t>
            </a:r>
            <a:r>
              <a:rPr lang="en-US" dirty="0" err="1"/>
              <a:t>etc</a:t>
            </a:r>
            <a:r>
              <a:rPr lang="en-US" dirty="0"/>
              <a:t>)</a:t>
            </a:r>
          </a:p>
          <a:p>
            <a:endParaRPr lang="en-US" dirty="0"/>
          </a:p>
          <a:p>
            <a:r>
              <a:rPr lang="en-US" b="1" dirty="0"/>
              <a:t>States</a:t>
            </a:r>
          </a:p>
          <a:p>
            <a:r>
              <a:rPr lang="en-US" dirty="0"/>
              <a:t>To describe current interaction state of an element (e.g. active, disabled, </a:t>
            </a:r>
            <a:r>
              <a:rPr lang="en-US" dirty="0" err="1"/>
              <a:t>etc</a:t>
            </a:r>
            <a:r>
              <a:rPr lang="en-US" dirty="0"/>
              <a:t>)</a:t>
            </a:r>
          </a:p>
          <a:p>
            <a:endParaRPr lang="en-US" dirty="0"/>
          </a:p>
          <a:p>
            <a:r>
              <a:rPr lang="en-US" b="1" dirty="0"/>
              <a:t>Properties</a:t>
            </a:r>
          </a:p>
          <a:p>
            <a:r>
              <a:rPr lang="en-US" dirty="0"/>
              <a:t>To describe characteristics of an element (e.g. draggable, </a:t>
            </a:r>
            <a:r>
              <a:rPr lang="en-US" dirty="0" err="1"/>
              <a:t>labbelled</a:t>
            </a:r>
            <a:r>
              <a:rPr lang="en-US" dirty="0"/>
              <a:t>-by, </a:t>
            </a:r>
            <a:r>
              <a:rPr lang="en-US" dirty="0" err="1"/>
              <a:t>etc</a:t>
            </a:r>
            <a:r>
              <a:rPr lang="en-US" dirty="0"/>
              <a:t>)</a:t>
            </a:r>
          </a:p>
        </p:txBody>
      </p:sp>
      <p:sp>
        <p:nvSpPr>
          <p:cNvPr id="4" name="Text Placeholder 3">
            <a:extLst>
              <a:ext uri="{FF2B5EF4-FFF2-40B4-BE49-F238E27FC236}">
                <a16:creationId xmlns:a16="http://schemas.microsoft.com/office/drawing/2014/main" id="{7183E77D-B0A8-374B-AE25-01E0B9FBCDD1}"/>
              </a:ext>
            </a:extLst>
          </p:cNvPr>
          <p:cNvSpPr>
            <a:spLocks noGrp="1"/>
          </p:cNvSpPr>
          <p:nvPr>
            <p:ph type="body" sz="quarter" idx="12"/>
          </p:nvPr>
        </p:nvSpPr>
        <p:spPr/>
        <p:txBody>
          <a:bodyPr/>
          <a:lstStyle/>
          <a:p>
            <a:r>
              <a:rPr lang="en-US" dirty="0"/>
              <a:t>Attributes are interpreted by the browser and translated to the operating system’s a11y APIs.</a:t>
            </a:r>
          </a:p>
          <a:p>
            <a:endParaRPr lang="en-US" dirty="0"/>
          </a:p>
          <a:p>
            <a:r>
              <a:rPr lang="en-US" dirty="0"/>
              <a:t>If there’s an element with role=“</a:t>
            </a:r>
            <a:r>
              <a:rPr lang="en-US" dirty="0" err="1"/>
              <a:t>tablist</a:t>
            </a:r>
            <a:r>
              <a:rPr lang="en-US" dirty="0"/>
              <a:t>”, it will be controlled in the same way as a native tabs are in the operating system</a:t>
            </a:r>
          </a:p>
        </p:txBody>
      </p:sp>
      <p:sp>
        <p:nvSpPr>
          <p:cNvPr id="5" name="Footer Placeholder 4">
            <a:extLst>
              <a:ext uri="{FF2B5EF4-FFF2-40B4-BE49-F238E27FC236}">
                <a16:creationId xmlns:a16="http://schemas.microsoft.com/office/drawing/2014/main" id="{17AA688C-D074-4E4C-BF9F-15D780F80E8F}"/>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8AC1B1E-F079-0442-B472-869F66C52EF5}"/>
              </a:ext>
            </a:extLst>
          </p:cNvPr>
          <p:cNvSpPr>
            <a:spLocks noGrp="1"/>
          </p:cNvSpPr>
          <p:nvPr>
            <p:ph type="sldNum" sz="quarter" idx="11"/>
          </p:nvPr>
        </p:nvSpPr>
        <p:spPr/>
        <p:txBody>
          <a:bodyPr/>
          <a:lstStyle/>
          <a:p>
            <a:fld id="{59395FB3-9C97-154F-86B2-7E381B951268}" type="slidenum">
              <a:rPr lang="en-US" smtClean="0"/>
              <a:pPr/>
              <a:t>39</a:t>
            </a:fld>
            <a:endParaRPr lang="en-US" dirty="0"/>
          </a:p>
        </p:txBody>
      </p:sp>
    </p:spTree>
    <p:extLst>
      <p:ext uri="{BB962C8B-B14F-4D97-AF65-F5344CB8AC3E}">
        <p14:creationId xmlns:p14="http://schemas.microsoft.com/office/powerpoint/2010/main" val="18418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B198-9087-BF40-A816-8B11330FCA79}"/>
              </a:ext>
            </a:extLst>
          </p:cNvPr>
          <p:cNvSpPr>
            <a:spLocks noGrp="1"/>
          </p:cNvSpPr>
          <p:nvPr>
            <p:ph type="title"/>
          </p:nvPr>
        </p:nvSpPr>
        <p:spPr>
          <a:xfrm>
            <a:off x="457200" y="457200"/>
            <a:ext cx="8686800" cy="1601682"/>
          </a:xfrm>
        </p:spPr>
        <p:txBody>
          <a:bodyPr/>
          <a:lstStyle/>
          <a:p>
            <a:r>
              <a:rPr lang="en-US" dirty="0"/>
              <a:t>HTML day 05 - Friday exercise</a:t>
            </a:r>
          </a:p>
        </p:txBody>
      </p:sp>
      <p:sp>
        <p:nvSpPr>
          <p:cNvPr id="4" name="Footer Placeholder 3">
            <a:extLst>
              <a:ext uri="{FF2B5EF4-FFF2-40B4-BE49-F238E27FC236}">
                <a16:creationId xmlns:a16="http://schemas.microsoft.com/office/drawing/2014/main" id="{6BEFB04F-8F7C-624A-85D3-32A111334681}"/>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D269F011-090A-2540-A3BF-5BBD73428585}"/>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6" name="Textfeld 8">
            <a:extLst>
              <a:ext uri="{FF2B5EF4-FFF2-40B4-BE49-F238E27FC236}">
                <a16:creationId xmlns:a16="http://schemas.microsoft.com/office/drawing/2014/main" id="{35A0EA38-8AA4-5649-8CDE-E84D6932AA74}"/>
              </a:ext>
            </a:extLst>
          </p:cNvPr>
          <p:cNvSpPr txBox="1"/>
          <p:nvPr/>
        </p:nvSpPr>
        <p:spPr>
          <a:xfrm>
            <a:off x="457066" y="2058882"/>
            <a:ext cx="17373600" cy="6980755"/>
          </a:xfrm>
          <a:prstGeom prst="rect">
            <a:avLst/>
          </a:prstGeom>
          <a:noFill/>
          <a:ln>
            <a:noFill/>
          </a:ln>
        </p:spPr>
        <p:txBody>
          <a:bodyPr wrap="square" lIns="0" tIns="0" rIns="0" bIns="0" rtlCol="0">
            <a:noAutofit/>
          </a:bodyPr>
          <a:lstStyle/>
          <a:p>
            <a:pPr marL="457200" lvl="0" indent="-457200" defTabSz="914400" fontAlgn="base">
              <a:spcAft>
                <a:spcPct val="0"/>
              </a:spcAft>
              <a:buClr>
                <a:schemeClr val="tx1"/>
              </a:buClr>
              <a:buSzPct val="90000"/>
              <a:buAutoNum type="arabicPeriod"/>
            </a:pPr>
            <a:r>
              <a:rPr lang="en-GB" sz="2000" dirty="0"/>
              <a:t>Let's create a checkout page which will hold the checkout form. Following inputs are required:</a:t>
            </a:r>
            <a:br>
              <a:rPr lang="en-GB" sz="2000" dirty="0"/>
            </a:br>
            <a:r>
              <a:rPr lang="en-GB" sz="2000" dirty="0"/>
              <a:t>   </a:t>
            </a:r>
            <a:r>
              <a:rPr lang="en-GB" sz="2400" dirty="0"/>
              <a:t>- </a:t>
            </a:r>
            <a:r>
              <a:rPr lang="en-GB" sz="2000" dirty="0"/>
              <a:t>choice between delivery and pick-up</a:t>
            </a:r>
            <a:br>
              <a:rPr lang="en-GB" sz="2000" dirty="0"/>
            </a:br>
            <a:r>
              <a:rPr lang="en-GB" sz="2000" dirty="0"/>
              <a:t>   </a:t>
            </a:r>
            <a:r>
              <a:rPr lang="en-GB" sz="2400" dirty="0"/>
              <a:t>- </a:t>
            </a:r>
            <a:r>
              <a:rPr lang="en-GB" sz="2000" dirty="0"/>
              <a:t>delivery address</a:t>
            </a:r>
            <a:br>
              <a:rPr lang="en-GB" sz="2000" dirty="0"/>
            </a:br>
            <a:r>
              <a:rPr lang="en-GB" sz="2000" dirty="0"/>
              <a:t>     </a:t>
            </a:r>
            <a:r>
              <a:rPr lang="en-GB" sz="2400" dirty="0"/>
              <a:t>- </a:t>
            </a:r>
            <a:r>
              <a:rPr lang="en-GB" sz="2000" dirty="0"/>
              <a:t>first name</a:t>
            </a:r>
            <a:br>
              <a:rPr lang="en-GB" sz="2000" dirty="0"/>
            </a:br>
            <a:r>
              <a:rPr lang="en-GB" sz="2000" dirty="0"/>
              <a:t>     </a:t>
            </a:r>
            <a:r>
              <a:rPr lang="en-GB" sz="2400" dirty="0"/>
              <a:t>- </a:t>
            </a:r>
            <a:r>
              <a:rPr lang="en-GB" sz="2000" dirty="0"/>
              <a:t>last name</a:t>
            </a:r>
            <a:br>
              <a:rPr lang="en-GB" sz="2000" dirty="0"/>
            </a:br>
            <a:r>
              <a:rPr lang="en-GB" sz="2000" dirty="0"/>
              <a:t>     </a:t>
            </a:r>
            <a:r>
              <a:rPr lang="en-GB" sz="2400" dirty="0"/>
              <a:t>- </a:t>
            </a:r>
            <a:r>
              <a:rPr lang="en-GB" sz="2000" dirty="0"/>
              <a:t>street name</a:t>
            </a:r>
            <a:br>
              <a:rPr lang="en-GB" sz="2000" dirty="0"/>
            </a:br>
            <a:r>
              <a:rPr lang="en-GB" sz="2000" dirty="0"/>
              <a:t>     </a:t>
            </a:r>
            <a:r>
              <a:rPr lang="en-GB" sz="2400" dirty="0"/>
              <a:t>- </a:t>
            </a:r>
            <a:r>
              <a:rPr lang="en-GB" sz="2000" dirty="0"/>
              <a:t>street number</a:t>
            </a:r>
            <a:br>
              <a:rPr lang="en-GB" sz="2000" dirty="0"/>
            </a:br>
            <a:r>
              <a:rPr lang="en-GB" sz="2000" dirty="0"/>
              <a:t>     </a:t>
            </a:r>
            <a:r>
              <a:rPr lang="en-GB" sz="2400" dirty="0"/>
              <a:t>- </a:t>
            </a:r>
            <a:r>
              <a:rPr lang="en-GB" sz="2000" dirty="0"/>
              <a:t>zip code</a:t>
            </a:r>
            <a:br>
              <a:rPr lang="en-GB" sz="2000" dirty="0"/>
            </a:br>
            <a:r>
              <a:rPr lang="en-GB" sz="2000" dirty="0"/>
              <a:t>     -</a:t>
            </a:r>
            <a:r>
              <a:rPr lang="en-GB" sz="2400" dirty="0"/>
              <a:t> </a:t>
            </a:r>
            <a:r>
              <a:rPr lang="en-GB" sz="2000" dirty="0"/>
              <a:t>town</a:t>
            </a:r>
            <a:br>
              <a:rPr lang="en-GB" sz="2000" dirty="0"/>
            </a:br>
            <a:r>
              <a:rPr lang="en-GB" sz="2000" dirty="0"/>
              <a:t>     </a:t>
            </a:r>
            <a:r>
              <a:rPr lang="en-GB" sz="2400" dirty="0"/>
              <a:t>- </a:t>
            </a:r>
            <a:r>
              <a:rPr lang="en-GB" sz="2000" dirty="0"/>
              <a:t>country</a:t>
            </a:r>
            <a:br>
              <a:rPr lang="en-GB" sz="2000" dirty="0"/>
            </a:br>
            <a:r>
              <a:rPr lang="en-GB" sz="2000" dirty="0"/>
              <a:t>     </a:t>
            </a:r>
            <a:r>
              <a:rPr lang="en-GB" sz="2400" dirty="0"/>
              <a:t>- </a:t>
            </a:r>
            <a:r>
              <a:rPr lang="en-GB" sz="2000" dirty="0"/>
              <a:t>e-mail</a:t>
            </a:r>
            <a:br>
              <a:rPr lang="en-GB" sz="2000" dirty="0"/>
            </a:br>
            <a:r>
              <a:rPr lang="en-GB" sz="2000" dirty="0"/>
              <a:t>     </a:t>
            </a:r>
            <a:r>
              <a:rPr lang="en-GB" sz="2400" dirty="0"/>
              <a:t>- </a:t>
            </a:r>
            <a:r>
              <a:rPr lang="en-GB" sz="2000" dirty="0"/>
              <a:t>phone</a:t>
            </a:r>
            <a:br>
              <a:rPr lang="en-GB" sz="2000" dirty="0"/>
            </a:br>
            <a:r>
              <a:rPr lang="en-GB" sz="2000" dirty="0"/>
              <a:t>   </a:t>
            </a:r>
            <a:r>
              <a:rPr lang="en-GB" sz="2400" dirty="0"/>
              <a:t>- </a:t>
            </a:r>
            <a:r>
              <a:rPr lang="en-GB" sz="2000" dirty="0"/>
              <a:t>selection of store for pick-up</a:t>
            </a:r>
            <a:br>
              <a:rPr lang="en-GB" sz="2000" dirty="0"/>
            </a:br>
            <a:r>
              <a:rPr lang="en-GB" sz="2000" dirty="0"/>
              <a:t>     </a:t>
            </a:r>
            <a:r>
              <a:rPr lang="en-GB" sz="2400" dirty="0"/>
              <a:t>- </a:t>
            </a:r>
            <a:r>
              <a:rPr lang="en-GB" sz="2000" dirty="0"/>
              <a:t>single selection of available stores</a:t>
            </a:r>
            <a:br>
              <a:rPr lang="en-GB" sz="2000" dirty="0"/>
            </a:br>
            <a:r>
              <a:rPr lang="en-GB" sz="2000" dirty="0"/>
              <a:t>   </a:t>
            </a:r>
            <a:r>
              <a:rPr lang="en-GB" sz="2400" dirty="0"/>
              <a:t>- </a:t>
            </a:r>
            <a:r>
              <a:rPr lang="en-GB" sz="2000" dirty="0"/>
              <a:t>payment details</a:t>
            </a:r>
            <a:br>
              <a:rPr lang="en-GB" sz="2000" dirty="0"/>
            </a:br>
            <a:r>
              <a:rPr lang="en-GB" sz="2000" dirty="0"/>
              <a:t>     </a:t>
            </a:r>
            <a:r>
              <a:rPr lang="en-GB" sz="2400" dirty="0"/>
              <a:t>- </a:t>
            </a:r>
            <a:r>
              <a:rPr lang="en-GB" sz="2000" dirty="0"/>
              <a:t>credit card number</a:t>
            </a:r>
            <a:br>
              <a:rPr lang="en-GB" sz="2000" dirty="0"/>
            </a:br>
            <a:r>
              <a:rPr lang="en-GB" sz="2000" dirty="0"/>
              <a:t>     </a:t>
            </a:r>
            <a:r>
              <a:rPr lang="en-GB" sz="2400" dirty="0"/>
              <a:t>- </a:t>
            </a:r>
            <a:r>
              <a:rPr lang="en-GB" sz="2000" dirty="0"/>
              <a:t>name on card</a:t>
            </a:r>
            <a:br>
              <a:rPr lang="en-GB" sz="2000" dirty="0"/>
            </a:br>
            <a:r>
              <a:rPr lang="en-GB" sz="2000" dirty="0"/>
              <a:t>     </a:t>
            </a:r>
            <a:r>
              <a:rPr lang="en-GB" sz="2400" dirty="0"/>
              <a:t>- </a:t>
            </a:r>
            <a:r>
              <a:rPr lang="en-GB" sz="2000" dirty="0"/>
              <a:t>valid until (year + month)</a:t>
            </a:r>
            <a:br>
              <a:rPr lang="en-GB" sz="2000" dirty="0"/>
            </a:br>
            <a:r>
              <a:rPr lang="en-GB" sz="2000" dirty="0"/>
              <a:t>     </a:t>
            </a:r>
            <a:r>
              <a:rPr lang="en-GB" sz="2400" dirty="0"/>
              <a:t>- </a:t>
            </a:r>
            <a:r>
              <a:rPr lang="en-GB" sz="2000" dirty="0" err="1"/>
              <a:t>cvv</a:t>
            </a:r>
            <a:r>
              <a:rPr lang="en-GB" sz="2000" dirty="0"/>
              <a:t> (3 digits code)</a:t>
            </a:r>
            <a:br>
              <a:rPr lang="en-GB" sz="2000" dirty="0"/>
            </a:br>
            <a:r>
              <a:rPr lang="en-GB" sz="2000" dirty="0"/>
              <a:t>   </a:t>
            </a:r>
            <a:r>
              <a:rPr lang="en-GB" sz="2400" dirty="0"/>
              <a:t>- </a:t>
            </a:r>
            <a:r>
              <a:rPr lang="en-GB" sz="2000" dirty="0"/>
              <a:t>subscription to newsletter</a:t>
            </a:r>
            <a:endParaRPr lang="de-DE" sz="2000" kern="0" dirty="0">
              <a:solidFill>
                <a:schemeClr val="tx1">
                  <a:lumMod val="95000"/>
                  <a:lumOff val="5000"/>
                </a:schemeClr>
              </a:solidFill>
              <a:latin typeface="IBM Plex Sans" panose="020B0503050203000203" pitchFamily="34" charset="0"/>
            </a:endParaRPr>
          </a:p>
        </p:txBody>
      </p:sp>
    </p:spTree>
    <p:extLst>
      <p:ext uri="{BB962C8B-B14F-4D97-AF65-F5344CB8AC3E}">
        <p14:creationId xmlns:p14="http://schemas.microsoft.com/office/powerpoint/2010/main" val="1357117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5091-39B1-C74F-9164-66AAD241AD75}"/>
              </a:ext>
            </a:extLst>
          </p:cNvPr>
          <p:cNvSpPr>
            <a:spLocks noGrp="1"/>
          </p:cNvSpPr>
          <p:nvPr>
            <p:ph type="title"/>
          </p:nvPr>
        </p:nvSpPr>
        <p:spPr/>
        <p:txBody>
          <a:bodyPr/>
          <a:lstStyle/>
          <a:p>
            <a:r>
              <a:rPr lang="en-US" dirty="0"/>
              <a:t>ARIA – when to use it?</a:t>
            </a:r>
          </a:p>
        </p:txBody>
      </p:sp>
      <p:sp>
        <p:nvSpPr>
          <p:cNvPr id="3" name="Text Placeholder 2">
            <a:extLst>
              <a:ext uri="{FF2B5EF4-FFF2-40B4-BE49-F238E27FC236}">
                <a16:creationId xmlns:a16="http://schemas.microsoft.com/office/drawing/2014/main" id="{D928EB7B-C38E-344F-96A9-72249C06618F}"/>
              </a:ext>
            </a:extLst>
          </p:cNvPr>
          <p:cNvSpPr>
            <a:spLocks noGrp="1"/>
          </p:cNvSpPr>
          <p:nvPr>
            <p:ph type="body" sz="quarter" idx="13"/>
          </p:nvPr>
        </p:nvSpPr>
        <p:spPr/>
        <p:txBody>
          <a:bodyPr/>
          <a:lstStyle/>
          <a:p>
            <a:r>
              <a:rPr lang="en-US" b="1" dirty="0"/>
              <a:t>Signposts/Landmarks</a:t>
            </a:r>
          </a:p>
          <a:p>
            <a:endParaRPr lang="en-US" dirty="0"/>
          </a:p>
          <a:p>
            <a:r>
              <a:rPr lang="en-US" dirty="0"/>
              <a:t>Role attribute can act as a landmark that either replicates the semantics of HTML5 elements (e.g. &lt;footer&gt;), or provide signposts to different functional areas like </a:t>
            </a:r>
            <a:r>
              <a:rPr lang="en-US" b="1" dirty="0"/>
              <a:t>tab</a:t>
            </a:r>
            <a:r>
              <a:rPr lang="en-US" dirty="0"/>
              <a:t>, </a:t>
            </a:r>
            <a:r>
              <a:rPr lang="en-US" b="1" dirty="0" err="1"/>
              <a:t>listbox</a:t>
            </a:r>
            <a:r>
              <a:rPr lang="en-US" dirty="0"/>
              <a:t>, </a:t>
            </a:r>
            <a:r>
              <a:rPr lang="en-US" b="1" dirty="0" err="1"/>
              <a:t>combobox</a:t>
            </a:r>
            <a:r>
              <a:rPr lang="en-US" dirty="0"/>
              <a:t>, etc.</a:t>
            </a:r>
          </a:p>
          <a:p>
            <a:endParaRPr lang="en-US" b="1" dirty="0"/>
          </a:p>
        </p:txBody>
      </p:sp>
      <p:sp>
        <p:nvSpPr>
          <p:cNvPr id="4" name="Text Placeholder 3">
            <a:extLst>
              <a:ext uri="{FF2B5EF4-FFF2-40B4-BE49-F238E27FC236}">
                <a16:creationId xmlns:a16="http://schemas.microsoft.com/office/drawing/2014/main" id="{F8CBCE2A-F9FD-1D48-99F5-9EBEA33F93A6}"/>
              </a:ext>
            </a:extLst>
          </p:cNvPr>
          <p:cNvSpPr>
            <a:spLocks noGrp="1"/>
          </p:cNvSpPr>
          <p:nvPr>
            <p:ph type="body" sz="quarter" idx="12"/>
          </p:nvPr>
        </p:nvSpPr>
        <p:spPr/>
        <p:txBody>
          <a:bodyPr/>
          <a:lstStyle/>
          <a:p>
            <a:r>
              <a:rPr lang="en-US" b="1" dirty="0"/>
              <a:t>Dynamic content updates</a:t>
            </a:r>
          </a:p>
          <a:p>
            <a:endParaRPr lang="en-US" dirty="0"/>
          </a:p>
          <a:p>
            <a:r>
              <a:rPr lang="en-US" dirty="0" err="1"/>
              <a:t>Screenreaders</a:t>
            </a:r>
            <a:r>
              <a:rPr lang="en-US" dirty="0"/>
              <a:t> have difficulty with recognizing the content change. </a:t>
            </a:r>
          </a:p>
          <a:p>
            <a:endParaRPr lang="en-US" dirty="0"/>
          </a:p>
          <a:p>
            <a:r>
              <a:rPr lang="en-US" dirty="0"/>
              <a:t>With </a:t>
            </a:r>
            <a:r>
              <a:rPr lang="en-US" b="1" dirty="0"/>
              <a:t>aria-live </a:t>
            </a:r>
            <a:r>
              <a:rPr lang="en-US" dirty="0"/>
              <a:t>attribute we can inform the </a:t>
            </a:r>
            <a:r>
              <a:rPr lang="en-US" dirty="0" err="1"/>
              <a:t>screenreader</a:t>
            </a:r>
            <a:r>
              <a:rPr lang="en-US" dirty="0"/>
              <a:t> that the content of certain element is updated.</a:t>
            </a:r>
            <a:endParaRPr lang="en-US" b="1" dirty="0"/>
          </a:p>
        </p:txBody>
      </p:sp>
      <p:sp>
        <p:nvSpPr>
          <p:cNvPr id="5" name="Footer Placeholder 4">
            <a:extLst>
              <a:ext uri="{FF2B5EF4-FFF2-40B4-BE49-F238E27FC236}">
                <a16:creationId xmlns:a16="http://schemas.microsoft.com/office/drawing/2014/main" id="{22A3F57C-AC3D-F44B-974A-13AB4278C30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1C45C4E-AA4E-FE4B-92C9-2FCF7AFEB563}"/>
              </a:ext>
            </a:extLst>
          </p:cNvPr>
          <p:cNvSpPr>
            <a:spLocks noGrp="1"/>
          </p:cNvSpPr>
          <p:nvPr>
            <p:ph type="sldNum" sz="quarter" idx="11"/>
          </p:nvPr>
        </p:nvSpPr>
        <p:spPr/>
        <p:txBody>
          <a:bodyPr/>
          <a:lstStyle/>
          <a:p>
            <a:fld id="{59395FB3-9C97-154F-86B2-7E381B951268}" type="slidenum">
              <a:rPr lang="en-US" smtClean="0"/>
              <a:pPr/>
              <a:t>40</a:t>
            </a:fld>
            <a:endParaRPr lang="en-US" dirty="0"/>
          </a:p>
        </p:txBody>
      </p:sp>
    </p:spTree>
    <p:extLst>
      <p:ext uri="{BB962C8B-B14F-4D97-AF65-F5344CB8AC3E}">
        <p14:creationId xmlns:p14="http://schemas.microsoft.com/office/powerpoint/2010/main" val="98299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5091-39B1-C74F-9164-66AAD241AD75}"/>
              </a:ext>
            </a:extLst>
          </p:cNvPr>
          <p:cNvSpPr>
            <a:spLocks noGrp="1"/>
          </p:cNvSpPr>
          <p:nvPr>
            <p:ph type="title"/>
          </p:nvPr>
        </p:nvSpPr>
        <p:spPr/>
        <p:txBody>
          <a:bodyPr/>
          <a:lstStyle/>
          <a:p>
            <a:r>
              <a:rPr lang="en-US" dirty="0"/>
              <a:t>ARIA – when to use it?</a:t>
            </a:r>
          </a:p>
        </p:txBody>
      </p:sp>
      <p:sp>
        <p:nvSpPr>
          <p:cNvPr id="3" name="Text Placeholder 2">
            <a:extLst>
              <a:ext uri="{FF2B5EF4-FFF2-40B4-BE49-F238E27FC236}">
                <a16:creationId xmlns:a16="http://schemas.microsoft.com/office/drawing/2014/main" id="{D928EB7B-C38E-344F-96A9-72249C06618F}"/>
              </a:ext>
            </a:extLst>
          </p:cNvPr>
          <p:cNvSpPr>
            <a:spLocks noGrp="1"/>
          </p:cNvSpPr>
          <p:nvPr>
            <p:ph type="body" sz="quarter" idx="13"/>
          </p:nvPr>
        </p:nvSpPr>
        <p:spPr/>
        <p:txBody>
          <a:bodyPr/>
          <a:lstStyle/>
          <a:p>
            <a:r>
              <a:rPr lang="en-US" b="1" dirty="0"/>
              <a:t>Enhancing keyboard a11y</a:t>
            </a:r>
          </a:p>
          <a:p>
            <a:endParaRPr lang="en-US" dirty="0"/>
          </a:p>
          <a:p>
            <a:r>
              <a:rPr lang="en-US" dirty="0"/>
              <a:t>Built in HTML elements have native keyboard a11y.</a:t>
            </a:r>
          </a:p>
          <a:p>
            <a:endParaRPr lang="en-US" dirty="0"/>
          </a:p>
          <a:p>
            <a:r>
              <a:rPr lang="en-US" dirty="0"/>
              <a:t>When it is unavoidable to use other elements (together with JS), there is an option to allow element to receive focus, using </a:t>
            </a:r>
            <a:r>
              <a:rPr lang="en-US" b="1" dirty="0" err="1"/>
              <a:t>tabindex</a:t>
            </a:r>
            <a:endParaRPr lang="en-US" dirty="0"/>
          </a:p>
          <a:p>
            <a:endParaRPr lang="en-US" b="1" dirty="0"/>
          </a:p>
        </p:txBody>
      </p:sp>
      <p:sp>
        <p:nvSpPr>
          <p:cNvPr id="4" name="Text Placeholder 3">
            <a:extLst>
              <a:ext uri="{FF2B5EF4-FFF2-40B4-BE49-F238E27FC236}">
                <a16:creationId xmlns:a16="http://schemas.microsoft.com/office/drawing/2014/main" id="{F8CBCE2A-F9FD-1D48-99F5-9EBEA33F93A6}"/>
              </a:ext>
            </a:extLst>
          </p:cNvPr>
          <p:cNvSpPr>
            <a:spLocks noGrp="1"/>
          </p:cNvSpPr>
          <p:nvPr>
            <p:ph type="body" sz="quarter" idx="12"/>
          </p:nvPr>
        </p:nvSpPr>
        <p:spPr/>
        <p:txBody>
          <a:bodyPr/>
          <a:lstStyle/>
          <a:p>
            <a:r>
              <a:rPr lang="en-US" b="1" dirty="0"/>
              <a:t>A11y of non-semantic controls</a:t>
            </a:r>
          </a:p>
          <a:p>
            <a:endParaRPr lang="en-US" dirty="0"/>
          </a:p>
          <a:p>
            <a:r>
              <a:rPr lang="en-US" dirty="0"/>
              <a:t>When building a complex UI feature (non-semantic elements or when native controls are enhanced/changed with JS), a11y will suffer.</a:t>
            </a:r>
          </a:p>
          <a:p>
            <a:endParaRPr lang="en-US" dirty="0"/>
          </a:p>
          <a:p>
            <a:r>
              <a:rPr lang="en-US" dirty="0"/>
              <a:t>In these situations, ARIA can help to provide missing information, with a combination of roles (e.g. </a:t>
            </a:r>
            <a:r>
              <a:rPr lang="en-US" b="1" dirty="0"/>
              <a:t>button</a:t>
            </a:r>
            <a:r>
              <a:rPr lang="en-US" dirty="0"/>
              <a:t>, </a:t>
            </a:r>
            <a:r>
              <a:rPr lang="en-US" b="1" dirty="0" err="1"/>
              <a:t>listbox</a:t>
            </a:r>
            <a:r>
              <a:rPr lang="en-US" dirty="0"/>
              <a:t>, </a:t>
            </a:r>
            <a:r>
              <a:rPr lang="en-US" dirty="0" err="1"/>
              <a:t>etc</a:t>
            </a:r>
            <a:r>
              <a:rPr lang="en-US" dirty="0"/>
              <a:t>) and properties (e.g. </a:t>
            </a:r>
            <a:r>
              <a:rPr lang="en-US" b="1" dirty="0"/>
              <a:t>aria-required</a:t>
            </a:r>
            <a:r>
              <a:rPr lang="en-US" dirty="0"/>
              <a:t>, </a:t>
            </a:r>
            <a:r>
              <a:rPr lang="en-US" b="1" dirty="0"/>
              <a:t>aria-</a:t>
            </a:r>
            <a:r>
              <a:rPr lang="en-US" b="1" dirty="0" err="1"/>
              <a:t>posinset</a:t>
            </a:r>
            <a:r>
              <a:rPr lang="en-US" dirty="0"/>
              <a:t>, </a:t>
            </a:r>
            <a:r>
              <a:rPr lang="en-US" dirty="0" err="1"/>
              <a:t>etc</a:t>
            </a:r>
            <a:r>
              <a:rPr lang="en-US" dirty="0"/>
              <a:t>).</a:t>
            </a:r>
            <a:endParaRPr lang="en-US" b="1" dirty="0"/>
          </a:p>
        </p:txBody>
      </p:sp>
      <p:sp>
        <p:nvSpPr>
          <p:cNvPr id="5" name="Footer Placeholder 4">
            <a:extLst>
              <a:ext uri="{FF2B5EF4-FFF2-40B4-BE49-F238E27FC236}">
                <a16:creationId xmlns:a16="http://schemas.microsoft.com/office/drawing/2014/main" id="{22A3F57C-AC3D-F44B-974A-13AB4278C304}"/>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1C45C4E-AA4E-FE4B-92C9-2FCF7AFEB563}"/>
              </a:ext>
            </a:extLst>
          </p:cNvPr>
          <p:cNvSpPr>
            <a:spLocks noGrp="1"/>
          </p:cNvSpPr>
          <p:nvPr>
            <p:ph type="sldNum" sz="quarter" idx="11"/>
          </p:nvPr>
        </p:nvSpPr>
        <p:spPr/>
        <p:txBody>
          <a:bodyPr/>
          <a:lstStyle/>
          <a:p>
            <a:fld id="{59395FB3-9C97-154F-86B2-7E381B951268}" type="slidenum">
              <a:rPr lang="en-US" smtClean="0"/>
              <a:pPr/>
              <a:t>41</a:t>
            </a:fld>
            <a:endParaRPr lang="en-US" dirty="0"/>
          </a:p>
        </p:txBody>
      </p:sp>
    </p:spTree>
    <p:extLst>
      <p:ext uri="{BB962C8B-B14F-4D97-AF65-F5344CB8AC3E}">
        <p14:creationId xmlns:p14="http://schemas.microsoft.com/office/powerpoint/2010/main" val="109751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F083-B22E-3141-8A45-7EEEEBBC8150}"/>
              </a:ext>
            </a:extLst>
          </p:cNvPr>
          <p:cNvSpPr>
            <a:spLocks noGrp="1"/>
          </p:cNvSpPr>
          <p:nvPr>
            <p:ph type="title"/>
          </p:nvPr>
        </p:nvSpPr>
        <p:spPr/>
        <p:txBody>
          <a:bodyPr/>
          <a:lstStyle/>
          <a:p>
            <a:r>
              <a:rPr lang="en-US" dirty="0"/>
              <a:t>ARIA – usage notes</a:t>
            </a:r>
          </a:p>
        </p:txBody>
      </p:sp>
      <p:sp>
        <p:nvSpPr>
          <p:cNvPr id="3" name="Text Placeholder 2">
            <a:extLst>
              <a:ext uri="{FF2B5EF4-FFF2-40B4-BE49-F238E27FC236}">
                <a16:creationId xmlns:a16="http://schemas.microsoft.com/office/drawing/2014/main" id="{10A96984-0A87-C147-AFA7-F660B5686BF1}"/>
              </a:ext>
            </a:extLst>
          </p:cNvPr>
          <p:cNvSpPr>
            <a:spLocks noGrp="1"/>
          </p:cNvSpPr>
          <p:nvPr>
            <p:ph type="body" sz="quarter" idx="13"/>
          </p:nvPr>
        </p:nvSpPr>
        <p:spPr/>
        <p:txBody>
          <a:bodyPr/>
          <a:lstStyle/>
          <a:p>
            <a:r>
              <a:rPr lang="en-US" dirty="0"/>
              <a:t>If a native element can be used, </a:t>
            </a:r>
            <a:r>
              <a:rPr lang="en-US" b="1" dirty="0"/>
              <a:t>use it</a:t>
            </a:r>
            <a:r>
              <a:rPr lang="en-US" dirty="0"/>
              <a:t>.</a:t>
            </a:r>
          </a:p>
          <a:p>
            <a:endParaRPr lang="en-US" b="1" dirty="0"/>
          </a:p>
          <a:p>
            <a:r>
              <a:rPr lang="en-US" b="1" dirty="0"/>
              <a:t>Don’t </a:t>
            </a:r>
            <a:r>
              <a:rPr lang="en-US" dirty="0"/>
              <a:t>change the native element’s semantics if you don’t really need to.</a:t>
            </a:r>
          </a:p>
          <a:p>
            <a:endParaRPr lang="en-US" dirty="0"/>
          </a:p>
          <a:p>
            <a:r>
              <a:rPr lang="en-US" dirty="0"/>
              <a:t>All interactive controls </a:t>
            </a:r>
            <a:r>
              <a:rPr lang="en-US" b="1" dirty="0"/>
              <a:t>must</a:t>
            </a:r>
            <a:r>
              <a:rPr lang="en-US" dirty="0"/>
              <a:t> be usable with </a:t>
            </a:r>
            <a:r>
              <a:rPr lang="en-US" b="1" dirty="0"/>
              <a:t>keyboard</a:t>
            </a:r>
            <a:r>
              <a:rPr lang="en-US" dirty="0"/>
              <a:t>. All mouse/tap actions have to be available using the keyboard.</a:t>
            </a:r>
          </a:p>
          <a:p>
            <a:endParaRPr lang="en-US" dirty="0"/>
          </a:p>
          <a:p>
            <a:r>
              <a:rPr lang="en-US" dirty="0"/>
              <a:t>All interactive elements must have an accessible name.</a:t>
            </a:r>
          </a:p>
          <a:p>
            <a:endParaRPr lang="en-US" dirty="0"/>
          </a:p>
          <a:p>
            <a:r>
              <a:rPr lang="en-US" dirty="0"/>
              <a:t>Use ARIA only when you need to </a:t>
            </a:r>
            <a:r>
              <a:rPr lang="en-US" dirty="0">
                <a:sym typeface="Wingdings" pitchFamily="2" charset="2"/>
              </a:rPr>
              <a:t></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8D342829-0569-2D48-8373-096AF221961D}"/>
              </a:ext>
            </a:extLst>
          </p:cNvPr>
          <p:cNvSpPr>
            <a:spLocks noGrp="1"/>
          </p:cNvSpPr>
          <p:nvPr>
            <p:ph type="body" sz="quarter" idx="12"/>
          </p:nvPr>
        </p:nvSpPr>
        <p:spPr/>
        <p:txBody>
          <a:bodyPr/>
          <a:lstStyle/>
          <a:p>
            <a:endParaRPr lang="en-US" dirty="0"/>
          </a:p>
        </p:txBody>
      </p:sp>
      <p:sp>
        <p:nvSpPr>
          <p:cNvPr id="5" name="Footer Placeholder 4">
            <a:extLst>
              <a:ext uri="{FF2B5EF4-FFF2-40B4-BE49-F238E27FC236}">
                <a16:creationId xmlns:a16="http://schemas.microsoft.com/office/drawing/2014/main" id="{1FE09741-A434-2449-957D-C3F445C97940}"/>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334094D-B5FE-C041-9CF3-17E79AE590B5}"/>
              </a:ext>
            </a:extLst>
          </p:cNvPr>
          <p:cNvSpPr>
            <a:spLocks noGrp="1"/>
          </p:cNvSpPr>
          <p:nvPr>
            <p:ph type="sldNum" sz="quarter" idx="11"/>
          </p:nvPr>
        </p:nvSpPr>
        <p:spPr/>
        <p:txBody>
          <a:bodyPr/>
          <a:lstStyle/>
          <a:p>
            <a:fld id="{59395FB3-9C97-154F-86B2-7E381B951268}" type="slidenum">
              <a:rPr lang="en-US" smtClean="0"/>
              <a:pPr/>
              <a:t>42</a:t>
            </a:fld>
            <a:endParaRPr lang="en-US" dirty="0"/>
          </a:p>
        </p:txBody>
      </p:sp>
      <p:pic>
        <p:nvPicPr>
          <p:cNvPr id="7" name="Picture 6">
            <a:extLst>
              <a:ext uri="{FF2B5EF4-FFF2-40B4-BE49-F238E27FC236}">
                <a16:creationId xmlns:a16="http://schemas.microsoft.com/office/drawing/2014/main" id="{3A0BC19C-A375-CF43-B437-4D3BAACE7210}"/>
              </a:ext>
            </a:extLst>
          </p:cNvPr>
          <p:cNvPicPr>
            <a:picLocks noChangeAspect="1"/>
          </p:cNvPicPr>
          <p:nvPr/>
        </p:nvPicPr>
        <p:blipFill>
          <a:blip r:embed="rId2"/>
          <a:stretch>
            <a:fillRect/>
          </a:stretch>
        </p:blipFill>
        <p:spPr>
          <a:xfrm>
            <a:off x="11261503" y="2000908"/>
            <a:ext cx="4908994" cy="3620818"/>
          </a:xfrm>
          <a:prstGeom prst="rect">
            <a:avLst/>
          </a:prstGeom>
        </p:spPr>
      </p:pic>
      <p:pic>
        <p:nvPicPr>
          <p:cNvPr id="8" name="Picture 7">
            <a:extLst>
              <a:ext uri="{FF2B5EF4-FFF2-40B4-BE49-F238E27FC236}">
                <a16:creationId xmlns:a16="http://schemas.microsoft.com/office/drawing/2014/main" id="{F5C9FF4C-3191-0240-849D-E4186637D556}"/>
              </a:ext>
            </a:extLst>
          </p:cNvPr>
          <p:cNvPicPr>
            <a:picLocks noChangeAspect="1"/>
          </p:cNvPicPr>
          <p:nvPr/>
        </p:nvPicPr>
        <p:blipFill>
          <a:blip r:embed="rId3"/>
          <a:stretch>
            <a:fillRect/>
          </a:stretch>
        </p:blipFill>
        <p:spPr>
          <a:xfrm>
            <a:off x="9601200" y="6596197"/>
            <a:ext cx="8229600" cy="1699420"/>
          </a:xfrm>
          <a:prstGeom prst="rect">
            <a:avLst/>
          </a:prstGeom>
        </p:spPr>
      </p:pic>
    </p:spTree>
    <p:extLst>
      <p:ext uri="{BB962C8B-B14F-4D97-AF65-F5344CB8AC3E}">
        <p14:creationId xmlns:p14="http://schemas.microsoft.com/office/powerpoint/2010/main" val="2629319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3612-37B7-8044-83AF-3D130E0E89D8}"/>
              </a:ext>
            </a:extLst>
          </p:cNvPr>
          <p:cNvSpPr>
            <a:spLocks noGrp="1"/>
          </p:cNvSpPr>
          <p:nvPr>
            <p:ph type="title"/>
          </p:nvPr>
        </p:nvSpPr>
        <p:spPr/>
        <p:txBody>
          <a:bodyPr/>
          <a:lstStyle/>
          <a:p>
            <a:r>
              <a:rPr lang="en-US" dirty="0"/>
              <a:t>ARIA – role</a:t>
            </a:r>
          </a:p>
        </p:txBody>
      </p:sp>
      <p:sp>
        <p:nvSpPr>
          <p:cNvPr id="3" name="Text Placeholder 2">
            <a:extLst>
              <a:ext uri="{FF2B5EF4-FFF2-40B4-BE49-F238E27FC236}">
                <a16:creationId xmlns:a16="http://schemas.microsoft.com/office/drawing/2014/main" id="{15DB154A-9D2B-BA4D-A293-E45DC1D083FB}"/>
              </a:ext>
            </a:extLst>
          </p:cNvPr>
          <p:cNvSpPr>
            <a:spLocks noGrp="1"/>
          </p:cNvSpPr>
          <p:nvPr>
            <p:ph type="body" sz="quarter" idx="13"/>
          </p:nvPr>
        </p:nvSpPr>
        <p:spPr/>
        <p:txBody>
          <a:bodyPr/>
          <a:lstStyle/>
          <a:p>
            <a:r>
              <a:rPr lang="en-US" dirty="0"/>
              <a:t>With </a:t>
            </a:r>
            <a:r>
              <a:rPr lang="en-US" b="1" dirty="0"/>
              <a:t>role</a:t>
            </a:r>
            <a:r>
              <a:rPr lang="en-US" dirty="0"/>
              <a:t> attribute we can adjust the context and the meaning of the element.</a:t>
            </a:r>
          </a:p>
          <a:p>
            <a:endParaRPr lang="en-US" dirty="0"/>
          </a:p>
          <a:p>
            <a:r>
              <a:rPr lang="en-US" dirty="0"/>
              <a:t>Some examples we can use are: </a:t>
            </a:r>
            <a:r>
              <a:rPr lang="en-US" b="1" dirty="0" err="1"/>
              <a:t>combobox</a:t>
            </a:r>
            <a:r>
              <a:rPr lang="en-US" dirty="0"/>
              <a:t>, </a:t>
            </a:r>
            <a:r>
              <a:rPr lang="en-US" b="1" dirty="0"/>
              <a:t>slider</a:t>
            </a:r>
            <a:r>
              <a:rPr lang="en-US" dirty="0"/>
              <a:t>, </a:t>
            </a:r>
            <a:r>
              <a:rPr lang="en-US" b="1" dirty="0"/>
              <a:t>tab panel</a:t>
            </a:r>
            <a:r>
              <a:rPr lang="en-US" dirty="0"/>
              <a:t>, and many more.</a:t>
            </a:r>
          </a:p>
          <a:p>
            <a:endParaRPr lang="en-US" dirty="0"/>
          </a:p>
          <a:p>
            <a:r>
              <a:rPr lang="en-US" dirty="0">
                <a:hlinkClick r:id="rId2"/>
              </a:rPr>
              <a:t>Reference for all possible roles</a:t>
            </a:r>
            <a:r>
              <a:rPr lang="en-US" dirty="0"/>
              <a:t>.</a:t>
            </a:r>
          </a:p>
          <a:p>
            <a:endParaRPr lang="en-US" dirty="0"/>
          </a:p>
          <a:p>
            <a:r>
              <a:rPr lang="en-US" dirty="0"/>
              <a:t>If possible, always try to use semantic elements instead of adjusting the role and behavior of elements.</a:t>
            </a:r>
          </a:p>
        </p:txBody>
      </p:sp>
      <p:sp>
        <p:nvSpPr>
          <p:cNvPr id="4" name="Text Placeholder 3">
            <a:extLst>
              <a:ext uri="{FF2B5EF4-FFF2-40B4-BE49-F238E27FC236}">
                <a16:creationId xmlns:a16="http://schemas.microsoft.com/office/drawing/2014/main" id="{E4DBC987-0579-034D-A6FB-DC82CE74FEEB}"/>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C1236488-6C35-6948-A7F0-3BD161AFEDBC}"/>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72125226-2D84-BD4B-92B6-C3EFCF940AC3}"/>
              </a:ext>
            </a:extLst>
          </p:cNvPr>
          <p:cNvSpPr>
            <a:spLocks noGrp="1"/>
          </p:cNvSpPr>
          <p:nvPr>
            <p:ph type="sldNum" sz="quarter" idx="11"/>
          </p:nvPr>
        </p:nvSpPr>
        <p:spPr/>
        <p:txBody>
          <a:bodyPr/>
          <a:lstStyle/>
          <a:p>
            <a:fld id="{59395FB3-9C97-154F-86B2-7E381B951268}" type="slidenum">
              <a:rPr lang="en-US" smtClean="0"/>
              <a:pPr/>
              <a:t>43</a:t>
            </a:fld>
            <a:endParaRPr lang="en-US" dirty="0"/>
          </a:p>
        </p:txBody>
      </p:sp>
    </p:spTree>
    <p:extLst>
      <p:ext uri="{BB962C8B-B14F-4D97-AF65-F5344CB8AC3E}">
        <p14:creationId xmlns:p14="http://schemas.microsoft.com/office/powerpoint/2010/main" val="2059189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400" dirty="0"/>
              <a:t>Update the following HTML to allow </a:t>
            </a:r>
            <a:r>
              <a:rPr lang="en-GB" sz="2400" dirty="0" err="1"/>
              <a:t>screenreader</a:t>
            </a:r>
            <a:r>
              <a:rPr lang="en-GB" sz="2400" dirty="0"/>
              <a:t> to recognize it as a list</a:t>
            </a:r>
            <a:endParaRPr lang="de-DE" sz="2400" kern="0" dirty="0">
              <a:solidFill>
                <a:schemeClr val="tx1">
                  <a:lumMod val="95000"/>
                  <a:lumOff val="5000"/>
                </a:schemeClr>
              </a:solidFill>
              <a:latin typeface="IBM Plex Sans" panose="020B0503050203000203" pitchFamily="34" charset="0"/>
            </a:endParaRPr>
          </a:p>
        </p:txBody>
      </p:sp>
      <p:pic>
        <p:nvPicPr>
          <p:cNvPr id="7" name="Picture 6">
            <a:extLst>
              <a:ext uri="{FF2B5EF4-FFF2-40B4-BE49-F238E27FC236}">
                <a16:creationId xmlns:a16="http://schemas.microsoft.com/office/drawing/2014/main" id="{64DD217D-1260-9E46-ACEF-147215E3525B}"/>
              </a:ext>
            </a:extLst>
          </p:cNvPr>
          <p:cNvPicPr>
            <a:picLocks noChangeAspect="1"/>
          </p:cNvPicPr>
          <p:nvPr/>
        </p:nvPicPr>
        <p:blipFill>
          <a:blip r:embed="rId2"/>
          <a:stretch>
            <a:fillRect/>
          </a:stretch>
        </p:blipFill>
        <p:spPr>
          <a:xfrm>
            <a:off x="1712495" y="3723999"/>
            <a:ext cx="5718875" cy="4775357"/>
          </a:xfrm>
          <a:prstGeom prst="rect">
            <a:avLst/>
          </a:prstGeom>
        </p:spPr>
      </p:pic>
    </p:spTree>
    <p:extLst>
      <p:ext uri="{BB962C8B-B14F-4D97-AF65-F5344CB8AC3E}">
        <p14:creationId xmlns:p14="http://schemas.microsoft.com/office/powerpoint/2010/main" val="2525529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F9B4-1194-2340-8F16-8266A66D6D5F}"/>
              </a:ext>
            </a:extLst>
          </p:cNvPr>
          <p:cNvSpPr>
            <a:spLocks noGrp="1"/>
          </p:cNvSpPr>
          <p:nvPr>
            <p:ph type="title"/>
          </p:nvPr>
        </p:nvSpPr>
        <p:spPr/>
        <p:txBody>
          <a:bodyPr/>
          <a:lstStyle/>
          <a:p>
            <a:r>
              <a:rPr lang="en-US" dirty="0"/>
              <a:t>ARIA – dynamic content updates</a:t>
            </a:r>
          </a:p>
        </p:txBody>
      </p:sp>
      <p:sp>
        <p:nvSpPr>
          <p:cNvPr id="3" name="Text Placeholder 2">
            <a:extLst>
              <a:ext uri="{FF2B5EF4-FFF2-40B4-BE49-F238E27FC236}">
                <a16:creationId xmlns:a16="http://schemas.microsoft.com/office/drawing/2014/main" id="{66F4DA38-AAF9-D645-9087-E4DBEC0169F5}"/>
              </a:ext>
            </a:extLst>
          </p:cNvPr>
          <p:cNvSpPr>
            <a:spLocks noGrp="1"/>
          </p:cNvSpPr>
          <p:nvPr>
            <p:ph type="body" sz="quarter" idx="13"/>
          </p:nvPr>
        </p:nvSpPr>
        <p:spPr/>
        <p:txBody>
          <a:bodyPr/>
          <a:lstStyle/>
          <a:p>
            <a:r>
              <a:rPr lang="en-US" dirty="0"/>
              <a:t>Content which is initially present in DOM can be easily accessed using a screen reader.</a:t>
            </a:r>
          </a:p>
          <a:p>
            <a:endParaRPr lang="en-US" dirty="0"/>
          </a:p>
          <a:p>
            <a:r>
              <a:rPr lang="en-US" dirty="0"/>
              <a:t>=&gt; Static websites are very easy to make accessible.</a:t>
            </a:r>
          </a:p>
          <a:p>
            <a:br>
              <a:rPr lang="en-US" dirty="0"/>
            </a:br>
            <a:r>
              <a:rPr lang="en-US" dirty="0"/>
              <a:t>In most modern websites, the content is just not static, and there are a lot of added/updated contents. These are often called </a:t>
            </a:r>
            <a:r>
              <a:rPr lang="en-US" b="1" dirty="0"/>
              <a:t>live regions</a:t>
            </a:r>
            <a:r>
              <a:rPr lang="en-US" dirty="0"/>
              <a:t>.</a:t>
            </a:r>
          </a:p>
        </p:txBody>
      </p:sp>
      <p:sp>
        <p:nvSpPr>
          <p:cNvPr id="4" name="Text Placeholder 3">
            <a:extLst>
              <a:ext uri="{FF2B5EF4-FFF2-40B4-BE49-F238E27FC236}">
                <a16:creationId xmlns:a16="http://schemas.microsoft.com/office/drawing/2014/main" id="{6E79CD6A-1AEE-E14F-A135-4D145FEB1FE4}"/>
              </a:ext>
            </a:extLst>
          </p:cNvPr>
          <p:cNvSpPr>
            <a:spLocks noGrp="1"/>
          </p:cNvSpPr>
          <p:nvPr>
            <p:ph type="body" sz="quarter" idx="12"/>
          </p:nvPr>
        </p:nvSpPr>
        <p:spPr/>
        <p:txBody>
          <a:bodyPr/>
          <a:lstStyle/>
          <a:p>
            <a:r>
              <a:rPr lang="en-US" dirty="0"/>
              <a:t>Random block quote example – every 10 seconds, a new quote will be rendered inside the website.</a:t>
            </a:r>
          </a:p>
          <a:p>
            <a:endParaRPr lang="en-US" dirty="0"/>
          </a:p>
          <a:p>
            <a:r>
              <a:rPr lang="en-US" dirty="0">
                <a:hlinkClick r:id="rId2"/>
              </a:rPr>
              <a:t>Without live region</a:t>
            </a:r>
            <a:endParaRPr lang="en-US" dirty="0"/>
          </a:p>
          <a:p>
            <a:endParaRPr lang="en-US" dirty="0"/>
          </a:p>
          <a:p>
            <a:r>
              <a:rPr lang="en-US" dirty="0">
                <a:hlinkClick r:id="rId3"/>
              </a:rPr>
              <a:t>With live region</a:t>
            </a:r>
            <a:endParaRPr lang="en-US" dirty="0"/>
          </a:p>
        </p:txBody>
      </p:sp>
      <p:sp>
        <p:nvSpPr>
          <p:cNvPr id="5" name="Footer Placeholder 4">
            <a:extLst>
              <a:ext uri="{FF2B5EF4-FFF2-40B4-BE49-F238E27FC236}">
                <a16:creationId xmlns:a16="http://schemas.microsoft.com/office/drawing/2014/main" id="{366C1E35-8419-A547-9BE6-55D63CFD483C}"/>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FC92A93-B8F3-C242-B7A9-0994D565E5C5}"/>
              </a:ext>
            </a:extLst>
          </p:cNvPr>
          <p:cNvSpPr>
            <a:spLocks noGrp="1"/>
          </p:cNvSpPr>
          <p:nvPr>
            <p:ph type="sldNum" sz="quarter" idx="11"/>
          </p:nvPr>
        </p:nvSpPr>
        <p:spPr/>
        <p:txBody>
          <a:bodyPr/>
          <a:lstStyle/>
          <a:p>
            <a:fld id="{59395FB3-9C97-154F-86B2-7E381B951268}" type="slidenum">
              <a:rPr lang="en-US" smtClean="0"/>
              <a:pPr/>
              <a:t>45</a:t>
            </a:fld>
            <a:endParaRPr lang="en-US" dirty="0"/>
          </a:p>
        </p:txBody>
      </p:sp>
    </p:spTree>
    <p:extLst>
      <p:ext uri="{BB962C8B-B14F-4D97-AF65-F5344CB8AC3E}">
        <p14:creationId xmlns:p14="http://schemas.microsoft.com/office/powerpoint/2010/main" val="23803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F9B4-1194-2340-8F16-8266A66D6D5F}"/>
              </a:ext>
            </a:extLst>
          </p:cNvPr>
          <p:cNvSpPr>
            <a:spLocks noGrp="1"/>
          </p:cNvSpPr>
          <p:nvPr>
            <p:ph type="title"/>
          </p:nvPr>
        </p:nvSpPr>
        <p:spPr/>
        <p:txBody>
          <a:bodyPr/>
          <a:lstStyle/>
          <a:p>
            <a:r>
              <a:rPr lang="en-US" dirty="0"/>
              <a:t>ARIA – dynamic content updates</a:t>
            </a:r>
          </a:p>
        </p:txBody>
      </p:sp>
      <p:sp>
        <p:nvSpPr>
          <p:cNvPr id="3" name="Text Placeholder 2">
            <a:extLst>
              <a:ext uri="{FF2B5EF4-FFF2-40B4-BE49-F238E27FC236}">
                <a16:creationId xmlns:a16="http://schemas.microsoft.com/office/drawing/2014/main" id="{66F4DA38-AAF9-D645-9087-E4DBEC0169F5}"/>
              </a:ext>
            </a:extLst>
          </p:cNvPr>
          <p:cNvSpPr>
            <a:spLocks noGrp="1"/>
          </p:cNvSpPr>
          <p:nvPr>
            <p:ph type="body" sz="quarter" idx="13"/>
          </p:nvPr>
        </p:nvSpPr>
        <p:spPr>
          <a:xfrm>
            <a:off x="457199" y="2574925"/>
            <a:ext cx="15738529" cy="6435725"/>
          </a:xfrm>
        </p:spPr>
        <p:txBody>
          <a:bodyPr/>
          <a:lstStyle/>
          <a:p>
            <a:r>
              <a:rPr lang="en-US" dirty="0"/>
              <a:t>Luckily, there is </a:t>
            </a:r>
            <a:r>
              <a:rPr lang="en-US" b="1" dirty="0"/>
              <a:t>aria-live</a:t>
            </a:r>
            <a:r>
              <a:rPr lang="en-US" dirty="0"/>
              <a:t> attribute.</a:t>
            </a:r>
          </a:p>
          <a:p>
            <a:endParaRPr lang="en-US" dirty="0"/>
          </a:p>
          <a:p>
            <a:r>
              <a:rPr lang="en-US" dirty="0"/>
              <a:t>Applying it will cause </a:t>
            </a:r>
            <a:r>
              <a:rPr lang="en-US" dirty="0" err="1"/>
              <a:t>screenreaders</a:t>
            </a:r>
            <a:r>
              <a:rPr lang="en-US" dirty="0"/>
              <a:t> to react on the content change.</a:t>
            </a:r>
          </a:p>
          <a:p>
            <a:endParaRPr lang="en-US" dirty="0"/>
          </a:p>
          <a:p>
            <a:r>
              <a:rPr lang="en-US" dirty="0"/>
              <a:t>Options:</a:t>
            </a:r>
          </a:p>
          <a:p>
            <a:r>
              <a:rPr lang="en-US" dirty="0"/>
              <a:t>	</a:t>
            </a:r>
            <a:r>
              <a:rPr lang="en-US" b="1" dirty="0"/>
              <a:t>off</a:t>
            </a:r>
            <a:r>
              <a:rPr lang="en-US" dirty="0"/>
              <a:t> – (default), update of content will not be announced</a:t>
            </a:r>
          </a:p>
          <a:p>
            <a:r>
              <a:rPr lang="en-US" dirty="0"/>
              <a:t>	</a:t>
            </a:r>
            <a:r>
              <a:rPr lang="en-US" b="1" dirty="0"/>
              <a:t>polite </a:t>
            </a:r>
            <a:r>
              <a:rPr lang="en-US" dirty="0"/>
              <a:t>– update will be announced only if the user is idle</a:t>
            </a:r>
            <a:endParaRPr lang="en-US" b="1" dirty="0"/>
          </a:p>
          <a:p>
            <a:r>
              <a:rPr lang="en-US" b="1" dirty="0"/>
              <a:t>	assertive</a:t>
            </a:r>
            <a:r>
              <a:rPr lang="en-US" dirty="0"/>
              <a:t> – update will be announced to the user as soon as possible</a:t>
            </a:r>
          </a:p>
          <a:p>
            <a:endParaRPr lang="en-US" dirty="0"/>
          </a:p>
          <a:p>
            <a:r>
              <a:rPr lang="en-US" dirty="0"/>
              <a:t>By default, only the part that was changed will be read out. But, it helps user to read out the entire element content.</a:t>
            </a:r>
          </a:p>
          <a:p>
            <a:r>
              <a:rPr lang="en-US" dirty="0"/>
              <a:t>This can be achieved by setting the </a:t>
            </a:r>
            <a:r>
              <a:rPr lang="en-US" b="1" dirty="0"/>
              <a:t>aria-atomic=“true” </a:t>
            </a:r>
            <a:r>
              <a:rPr lang="en-US" dirty="0"/>
              <a:t>attribute.</a:t>
            </a:r>
          </a:p>
        </p:txBody>
      </p:sp>
      <p:sp>
        <p:nvSpPr>
          <p:cNvPr id="5" name="Footer Placeholder 4">
            <a:extLst>
              <a:ext uri="{FF2B5EF4-FFF2-40B4-BE49-F238E27FC236}">
                <a16:creationId xmlns:a16="http://schemas.microsoft.com/office/drawing/2014/main" id="{366C1E35-8419-A547-9BE6-55D63CFD483C}"/>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5FC92A93-B8F3-C242-B7A9-0994D565E5C5}"/>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Tree>
    <p:extLst>
      <p:ext uri="{BB962C8B-B14F-4D97-AF65-F5344CB8AC3E}">
        <p14:creationId xmlns:p14="http://schemas.microsoft.com/office/powerpoint/2010/main" val="2585820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AC6B-76F4-8949-9C6B-A355C92ED3C7}"/>
              </a:ext>
            </a:extLst>
          </p:cNvPr>
          <p:cNvSpPr>
            <a:spLocks noGrp="1"/>
          </p:cNvSpPr>
          <p:nvPr>
            <p:ph type="title"/>
          </p:nvPr>
        </p:nvSpPr>
        <p:spPr/>
        <p:txBody>
          <a:bodyPr/>
          <a:lstStyle/>
          <a:p>
            <a:r>
              <a:rPr lang="en-US" dirty="0"/>
              <a:t>ARIA – enhancing keyboard a11y</a:t>
            </a:r>
          </a:p>
        </p:txBody>
      </p:sp>
      <p:sp>
        <p:nvSpPr>
          <p:cNvPr id="3" name="Text Placeholder 2">
            <a:extLst>
              <a:ext uri="{FF2B5EF4-FFF2-40B4-BE49-F238E27FC236}">
                <a16:creationId xmlns:a16="http://schemas.microsoft.com/office/drawing/2014/main" id="{D7150B67-D5D0-8049-9069-121692498128}"/>
              </a:ext>
            </a:extLst>
          </p:cNvPr>
          <p:cNvSpPr>
            <a:spLocks noGrp="1"/>
          </p:cNvSpPr>
          <p:nvPr>
            <p:ph type="body" sz="quarter" idx="13"/>
          </p:nvPr>
        </p:nvSpPr>
        <p:spPr/>
        <p:txBody>
          <a:bodyPr/>
          <a:lstStyle/>
          <a:p>
            <a:r>
              <a:rPr lang="en-US" dirty="0"/>
              <a:t>Buttons and anchors can be focused using keyboard and activated using Enter/Space keys.</a:t>
            </a:r>
          </a:p>
          <a:p>
            <a:endParaRPr lang="en-US" dirty="0"/>
          </a:p>
          <a:p>
            <a:r>
              <a:rPr lang="en-US" dirty="0"/>
              <a:t>Sometimes, we have to write code that either uses non-semantic elements as buttons, or uses focusable controls, but for wrong purpose.</a:t>
            </a:r>
          </a:p>
          <a:p>
            <a:endParaRPr lang="en-US" dirty="0"/>
          </a:p>
          <a:p>
            <a:r>
              <a:rPr lang="en-US" dirty="0"/>
              <a:t>With </a:t>
            </a:r>
            <a:r>
              <a:rPr lang="en-US" b="1" dirty="0" err="1"/>
              <a:t>tabindex</a:t>
            </a:r>
            <a:r>
              <a:rPr lang="en-US" dirty="0"/>
              <a:t>, we can adapt the element focus ability.</a:t>
            </a:r>
          </a:p>
        </p:txBody>
      </p:sp>
      <p:sp>
        <p:nvSpPr>
          <p:cNvPr id="4" name="Text Placeholder 3">
            <a:extLst>
              <a:ext uri="{FF2B5EF4-FFF2-40B4-BE49-F238E27FC236}">
                <a16:creationId xmlns:a16="http://schemas.microsoft.com/office/drawing/2014/main" id="{93AF547B-5D84-894C-96BD-757966A60DD1}"/>
              </a:ext>
            </a:extLst>
          </p:cNvPr>
          <p:cNvSpPr>
            <a:spLocks noGrp="1"/>
          </p:cNvSpPr>
          <p:nvPr>
            <p:ph type="body" sz="quarter" idx="12"/>
          </p:nvPr>
        </p:nvSpPr>
        <p:spPr/>
        <p:txBody>
          <a:bodyPr/>
          <a:lstStyle/>
          <a:p>
            <a:r>
              <a:rPr lang="en-US" b="1" dirty="0" err="1"/>
              <a:t>tabindex</a:t>
            </a:r>
            <a:r>
              <a:rPr lang="en-US" b="1" dirty="0"/>
              <a:t>=“0”</a:t>
            </a:r>
            <a:r>
              <a:rPr lang="en-US" dirty="0"/>
              <a:t> </a:t>
            </a:r>
          </a:p>
          <a:p>
            <a:r>
              <a:rPr lang="en-US" dirty="0"/>
              <a:t>allows elements that are not usually focusable, to become focusable</a:t>
            </a:r>
            <a:endParaRPr lang="en-US" b="1" dirty="0"/>
          </a:p>
          <a:p>
            <a:endParaRPr lang="en-US" b="1" dirty="0"/>
          </a:p>
          <a:p>
            <a:endParaRPr lang="en-US" b="1" dirty="0"/>
          </a:p>
          <a:p>
            <a:r>
              <a:rPr lang="en-US" b="1" dirty="0" err="1"/>
              <a:t>tabindex</a:t>
            </a:r>
            <a:r>
              <a:rPr lang="en-US" b="1" dirty="0"/>
              <a:t>=“-1”</a:t>
            </a:r>
            <a:r>
              <a:rPr lang="en-US" dirty="0"/>
              <a:t> </a:t>
            </a:r>
          </a:p>
          <a:p>
            <a:r>
              <a:rPr lang="en-US" dirty="0"/>
              <a:t>allows elements that are not usually focusable, to receive focus programmatically (via JS)</a:t>
            </a:r>
            <a:endParaRPr lang="en-US" b="1" dirty="0"/>
          </a:p>
        </p:txBody>
      </p:sp>
      <p:sp>
        <p:nvSpPr>
          <p:cNvPr id="5" name="Footer Placeholder 4">
            <a:extLst>
              <a:ext uri="{FF2B5EF4-FFF2-40B4-BE49-F238E27FC236}">
                <a16:creationId xmlns:a16="http://schemas.microsoft.com/office/drawing/2014/main" id="{840E9D2E-64D3-CC47-84AF-BF9D1C5CC8FB}"/>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D07EEC4A-B3DD-0149-B650-7D4CC1803BF9}"/>
              </a:ext>
            </a:extLst>
          </p:cNvPr>
          <p:cNvSpPr>
            <a:spLocks noGrp="1"/>
          </p:cNvSpPr>
          <p:nvPr>
            <p:ph type="sldNum" sz="quarter" idx="11"/>
          </p:nvPr>
        </p:nvSpPr>
        <p:spPr/>
        <p:txBody>
          <a:bodyPr/>
          <a:lstStyle/>
          <a:p>
            <a:fld id="{59395FB3-9C97-154F-86B2-7E381B951268}" type="slidenum">
              <a:rPr lang="en-US" smtClean="0"/>
              <a:pPr/>
              <a:t>47</a:t>
            </a:fld>
            <a:endParaRPr lang="en-US" dirty="0"/>
          </a:p>
        </p:txBody>
      </p:sp>
    </p:spTree>
    <p:extLst>
      <p:ext uri="{BB962C8B-B14F-4D97-AF65-F5344CB8AC3E}">
        <p14:creationId xmlns:p14="http://schemas.microsoft.com/office/powerpoint/2010/main" val="1737127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8E0-598A-8447-99DA-54FEE618854E}"/>
              </a:ext>
            </a:extLst>
          </p:cNvPr>
          <p:cNvSpPr>
            <a:spLocks noGrp="1"/>
          </p:cNvSpPr>
          <p:nvPr>
            <p:ph type="title"/>
          </p:nvPr>
        </p:nvSpPr>
        <p:spPr/>
        <p:txBody>
          <a:bodyPr/>
          <a:lstStyle/>
          <a:p>
            <a:r>
              <a:rPr lang="en-HR" dirty="0"/>
              <a:t>Exercises</a:t>
            </a:r>
          </a:p>
        </p:txBody>
      </p:sp>
      <p:sp>
        <p:nvSpPr>
          <p:cNvPr id="3" name="Text Placeholder 2">
            <a:extLst>
              <a:ext uri="{FF2B5EF4-FFF2-40B4-BE49-F238E27FC236}">
                <a16:creationId xmlns:a16="http://schemas.microsoft.com/office/drawing/2014/main" id="{B39F2A49-EACA-9A4E-BF9B-AB396B563FC3}"/>
              </a:ext>
            </a:extLst>
          </p:cNvPr>
          <p:cNvSpPr>
            <a:spLocks noGrp="1"/>
          </p:cNvSpPr>
          <p:nvPr>
            <p:ph type="body" sz="quarter" idx="12"/>
          </p:nvPr>
        </p:nvSpPr>
        <p:spPr/>
        <p:txBody>
          <a:bodyPr/>
          <a:lstStyle/>
          <a:p>
            <a:endParaRPr lang="en-HR"/>
          </a:p>
        </p:txBody>
      </p:sp>
      <p:sp>
        <p:nvSpPr>
          <p:cNvPr id="4" name="Footer Placeholder 3">
            <a:extLst>
              <a:ext uri="{FF2B5EF4-FFF2-40B4-BE49-F238E27FC236}">
                <a16:creationId xmlns:a16="http://schemas.microsoft.com/office/drawing/2014/main" id="{1CFF1805-2524-404D-BB31-F5E7D3A664EF}"/>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75EE9849-AB56-504E-A5A8-0A1FFDDE4C10}"/>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
        <p:nvSpPr>
          <p:cNvPr id="6" name="Textfeld 8">
            <a:extLst>
              <a:ext uri="{FF2B5EF4-FFF2-40B4-BE49-F238E27FC236}">
                <a16:creationId xmlns:a16="http://schemas.microsoft.com/office/drawing/2014/main" id="{2366CC85-B188-A542-A8DE-0C195ED7E2AD}"/>
              </a:ext>
            </a:extLst>
          </p:cNvPr>
          <p:cNvSpPr txBox="1"/>
          <p:nvPr/>
        </p:nvSpPr>
        <p:spPr>
          <a:xfrm>
            <a:off x="457200" y="2575075"/>
            <a:ext cx="8229467" cy="6435725"/>
          </a:xfrm>
          <a:prstGeom prst="rect">
            <a:avLst/>
          </a:prstGeom>
          <a:noFill/>
          <a:ln>
            <a:noFill/>
          </a:ln>
        </p:spPr>
        <p:txBody>
          <a:bodyPr wrap="square" lIns="0" tIns="0" rIns="0" bIns="0" rtlCol="0">
            <a:noAutofit/>
          </a:bodyPr>
          <a:lstStyle/>
          <a:p>
            <a:pPr marL="514350" lvl="0" indent="-514350" defTabSz="914400" fontAlgn="base">
              <a:spcAft>
                <a:spcPct val="0"/>
              </a:spcAft>
              <a:buClr>
                <a:schemeClr val="tx1"/>
              </a:buClr>
              <a:buSzPct val="90000"/>
              <a:buAutoNum type="arabicPeriod"/>
            </a:pPr>
            <a:r>
              <a:rPr lang="en-GB" sz="2400" dirty="0"/>
              <a:t>Let's transform the following HTML to a focusable button:</a:t>
            </a:r>
            <a:endParaRPr lang="de-DE" sz="2400" kern="0" dirty="0">
              <a:solidFill>
                <a:schemeClr val="tx1">
                  <a:lumMod val="95000"/>
                  <a:lumOff val="5000"/>
                </a:schemeClr>
              </a:solidFill>
              <a:latin typeface="IBM Plex Sans" panose="020B0503050203000203" pitchFamily="34" charset="0"/>
            </a:endParaRPr>
          </a:p>
        </p:txBody>
      </p:sp>
      <p:pic>
        <p:nvPicPr>
          <p:cNvPr id="8" name="Picture 7">
            <a:extLst>
              <a:ext uri="{FF2B5EF4-FFF2-40B4-BE49-F238E27FC236}">
                <a16:creationId xmlns:a16="http://schemas.microsoft.com/office/drawing/2014/main" id="{98E0BE17-9D20-EE47-A9A2-FAC663B02883}"/>
              </a:ext>
            </a:extLst>
          </p:cNvPr>
          <p:cNvPicPr>
            <a:picLocks noChangeAspect="1"/>
          </p:cNvPicPr>
          <p:nvPr/>
        </p:nvPicPr>
        <p:blipFill>
          <a:blip r:embed="rId2"/>
          <a:stretch>
            <a:fillRect/>
          </a:stretch>
        </p:blipFill>
        <p:spPr>
          <a:xfrm>
            <a:off x="2231756" y="4661600"/>
            <a:ext cx="4138264" cy="1604261"/>
          </a:xfrm>
          <a:prstGeom prst="rect">
            <a:avLst/>
          </a:prstGeom>
        </p:spPr>
      </p:pic>
    </p:spTree>
    <p:extLst>
      <p:ext uri="{BB962C8B-B14F-4D97-AF65-F5344CB8AC3E}">
        <p14:creationId xmlns:p14="http://schemas.microsoft.com/office/powerpoint/2010/main" val="2053414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7054-29B4-B340-B9FB-0554A384E2BB}"/>
              </a:ext>
            </a:extLst>
          </p:cNvPr>
          <p:cNvSpPr>
            <a:spLocks noGrp="1"/>
          </p:cNvSpPr>
          <p:nvPr>
            <p:ph type="title"/>
          </p:nvPr>
        </p:nvSpPr>
        <p:spPr/>
        <p:txBody>
          <a:bodyPr/>
          <a:lstStyle/>
          <a:p>
            <a:r>
              <a:rPr lang="en-US" dirty="0"/>
              <a:t>ARIA – complex widgets</a:t>
            </a:r>
          </a:p>
        </p:txBody>
      </p:sp>
      <p:sp>
        <p:nvSpPr>
          <p:cNvPr id="3" name="Text Placeholder 2">
            <a:extLst>
              <a:ext uri="{FF2B5EF4-FFF2-40B4-BE49-F238E27FC236}">
                <a16:creationId xmlns:a16="http://schemas.microsoft.com/office/drawing/2014/main" id="{6ABE180A-6529-174E-BDD7-42EFCC4E8FAC}"/>
              </a:ext>
            </a:extLst>
          </p:cNvPr>
          <p:cNvSpPr>
            <a:spLocks noGrp="1"/>
          </p:cNvSpPr>
          <p:nvPr>
            <p:ph type="body" sz="quarter" idx="13"/>
          </p:nvPr>
        </p:nvSpPr>
        <p:spPr/>
        <p:txBody>
          <a:bodyPr/>
          <a:lstStyle/>
          <a:p>
            <a:r>
              <a:rPr lang="en-US" dirty="0"/>
              <a:t>Tabs controls example.</a:t>
            </a:r>
          </a:p>
          <a:p>
            <a:endParaRPr lang="en-US" dirty="0"/>
          </a:p>
          <a:p>
            <a:r>
              <a:rPr lang="en-US" dirty="0">
                <a:hlinkClick r:id="rId2"/>
              </a:rPr>
              <a:t>Without ARIA</a:t>
            </a:r>
            <a:endParaRPr lang="en-US" dirty="0"/>
          </a:p>
          <a:p>
            <a:endParaRPr lang="en-US" dirty="0"/>
          </a:p>
          <a:p>
            <a:r>
              <a:rPr lang="en-US" dirty="0">
                <a:hlinkClick r:id="rId3"/>
              </a:rPr>
              <a:t>With ARIA</a:t>
            </a:r>
            <a:endParaRPr lang="en-US" dirty="0"/>
          </a:p>
        </p:txBody>
      </p:sp>
      <p:sp>
        <p:nvSpPr>
          <p:cNvPr id="4" name="Text Placeholder 3">
            <a:extLst>
              <a:ext uri="{FF2B5EF4-FFF2-40B4-BE49-F238E27FC236}">
                <a16:creationId xmlns:a16="http://schemas.microsoft.com/office/drawing/2014/main" id="{2994BA08-36A2-784F-8EB3-7DDD18E702F7}"/>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58651943-9360-384A-97E8-EE208F08A90A}"/>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0995F43-656B-6A43-8D81-C1793E09ED83}"/>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Tree>
    <p:extLst>
      <p:ext uri="{BB962C8B-B14F-4D97-AF65-F5344CB8AC3E}">
        <p14:creationId xmlns:p14="http://schemas.microsoft.com/office/powerpoint/2010/main" val="35452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Form validation</a:t>
            </a:r>
            <a:br>
              <a:rPr lang="en-US" dirty="0"/>
            </a:b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517984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7054-29B4-B340-B9FB-0554A384E2BB}"/>
              </a:ext>
            </a:extLst>
          </p:cNvPr>
          <p:cNvSpPr>
            <a:spLocks noGrp="1"/>
          </p:cNvSpPr>
          <p:nvPr>
            <p:ph type="title"/>
          </p:nvPr>
        </p:nvSpPr>
        <p:spPr/>
        <p:txBody>
          <a:bodyPr/>
          <a:lstStyle/>
          <a:p>
            <a:r>
              <a:rPr lang="en-US" dirty="0"/>
              <a:t>ARIA – complex widgets</a:t>
            </a:r>
          </a:p>
        </p:txBody>
      </p:sp>
      <p:sp>
        <p:nvSpPr>
          <p:cNvPr id="3" name="Text Placeholder 2">
            <a:extLst>
              <a:ext uri="{FF2B5EF4-FFF2-40B4-BE49-F238E27FC236}">
                <a16:creationId xmlns:a16="http://schemas.microsoft.com/office/drawing/2014/main" id="{6ABE180A-6529-174E-BDD7-42EFCC4E8FAC}"/>
              </a:ext>
            </a:extLst>
          </p:cNvPr>
          <p:cNvSpPr>
            <a:spLocks noGrp="1"/>
          </p:cNvSpPr>
          <p:nvPr>
            <p:ph type="body" sz="quarter" idx="13"/>
          </p:nvPr>
        </p:nvSpPr>
        <p:spPr/>
        <p:txBody>
          <a:bodyPr/>
          <a:lstStyle/>
          <a:p>
            <a:r>
              <a:rPr lang="en-US" dirty="0"/>
              <a:t>Roles </a:t>
            </a:r>
            <a:r>
              <a:rPr lang="en-US" b="1" dirty="0" err="1"/>
              <a:t>tablist</a:t>
            </a:r>
            <a:r>
              <a:rPr lang="en-US" dirty="0"/>
              <a:t>, </a:t>
            </a:r>
            <a:r>
              <a:rPr lang="en-US" b="1" dirty="0"/>
              <a:t>tab</a:t>
            </a:r>
            <a:r>
              <a:rPr lang="en-US" dirty="0"/>
              <a:t>, </a:t>
            </a:r>
            <a:r>
              <a:rPr lang="en-US" b="1" dirty="0" err="1"/>
              <a:t>tabpanel</a:t>
            </a:r>
            <a:r>
              <a:rPr lang="en-US" dirty="0"/>
              <a:t> identify the important areas of tabbed interface.</a:t>
            </a:r>
          </a:p>
          <a:p>
            <a:endParaRPr lang="en-US" dirty="0"/>
          </a:p>
          <a:p>
            <a:r>
              <a:rPr lang="en-US" b="1" dirty="0"/>
              <a:t>aria-selected</a:t>
            </a:r>
            <a:r>
              <a:rPr lang="en-US" dirty="0"/>
              <a:t> defines which tab is currently selected (has to be updated via JS)</a:t>
            </a:r>
          </a:p>
          <a:p>
            <a:endParaRPr lang="en-US" b="1" dirty="0"/>
          </a:p>
          <a:p>
            <a:r>
              <a:rPr lang="en-US" b="1" dirty="0"/>
              <a:t>aria-hidden </a:t>
            </a:r>
            <a:r>
              <a:rPr lang="en-US" dirty="0"/>
              <a:t>hides an element from being read out by </a:t>
            </a:r>
            <a:r>
              <a:rPr lang="en-US" dirty="0" err="1"/>
              <a:t>screenreader</a:t>
            </a:r>
            <a:r>
              <a:rPr lang="en-US" dirty="0"/>
              <a:t> (has to be updated via JS)</a:t>
            </a:r>
          </a:p>
          <a:p>
            <a:endParaRPr lang="en-US" b="1" dirty="0"/>
          </a:p>
          <a:p>
            <a:r>
              <a:rPr lang="en-US" b="1" dirty="0" err="1"/>
              <a:t>tabindex</a:t>
            </a:r>
            <a:r>
              <a:rPr lang="en-US" b="1" dirty="0"/>
              <a:t>=”0”</a:t>
            </a:r>
            <a:r>
              <a:rPr lang="en-US" dirty="0"/>
              <a:t> list item can receive focus</a:t>
            </a:r>
          </a:p>
          <a:p>
            <a:endParaRPr lang="en-US" b="1" dirty="0"/>
          </a:p>
          <a:p>
            <a:r>
              <a:rPr lang="en-US" b="1" dirty="0"/>
              <a:t>aria-</a:t>
            </a:r>
            <a:r>
              <a:rPr lang="en-US" b="1" dirty="0" err="1"/>
              <a:t>setsize</a:t>
            </a:r>
            <a:r>
              <a:rPr lang="en-US" dirty="0"/>
              <a:t> – specifies the series and it’s size</a:t>
            </a:r>
          </a:p>
          <a:p>
            <a:endParaRPr lang="en-US" b="1" dirty="0"/>
          </a:p>
          <a:p>
            <a:r>
              <a:rPr lang="en-US" b="1" dirty="0"/>
              <a:t>aria-</a:t>
            </a:r>
            <a:r>
              <a:rPr lang="en-US" b="1" dirty="0" err="1"/>
              <a:t>posinset</a:t>
            </a:r>
            <a:r>
              <a:rPr lang="en-US" dirty="0"/>
              <a:t> – specifies the position in series.</a:t>
            </a:r>
            <a:endParaRPr lang="en-US" b="1" dirty="0"/>
          </a:p>
        </p:txBody>
      </p:sp>
      <p:sp>
        <p:nvSpPr>
          <p:cNvPr id="4" name="Text Placeholder 3">
            <a:extLst>
              <a:ext uri="{FF2B5EF4-FFF2-40B4-BE49-F238E27FC236}">
                <a16:creationId xmlns:a16="http://schemas.microsoft.com/office/drawing/2014/main" id="{2994BA08-36A2-784F-8EB3-7DDD18E702F7}"/>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58651943-9360-384A-97E8-EE208F08A90A}"/>
              </a:ext>
            </a:extLst>
          </p:cNvPr>
          <p:cNvSpPr>
            <a:spLocks noGrp="1"/>
          </p:cNvSpPr>
          <p:nvPr>
            <p:ph type="ftr" sz="quarter" idx="10"/>
          </p:nvPr>
        </p:nvSpPr>
        <p:spPr/>
        <p:txBody>
          <a:bodyPr/>
          <a:lstStyle/>
          <a:p>
            <a:r>
              <a:rPr lang="en-US"/>
              <a:t>IBM iX / © IBM Corporation</a:t>
            </a:r>
            <a:endParaRPr lang="en-US" dirty="0"/>
          </a:p>
        </p:txBody>
      </p:sp>
      <p:sp>
        <p:nvSpPr>
          <p:cNvPr id="6" name="Slide Number Placeholder 5">
            <a:extLst>
              <a:ext uri="{FF2B5EF4-FFF2-40B4-BE49-F238E27FC236}">
                <a16:creationId xmlns:a16="http://schemas.microsoft.com/office/drawing/2014/main" id="{30995F43-656B-6A43-8D81-C1793E09ED83}"/>
              </a:ext>
            </a:extLst>
          </p:cNvPr>
          <p:cNvSpPr>
            <a:spLocks noGrp="1"/>
          </p:cNvSpPr>
          <p:nvPr>
            <p:ph type="sldNum" sz="quarter" idx="11"/>
          </p:nvPr>
        </p:nvSpPr>
        <p:spPr/>
        <p:txBody>
          <a:bodyPr/>
          <a:lstStyle/>
          <a:p>
            <a:fld id="{59395FB3-9C97-154F-86B2-7E381B951268}" type="slidenum">
              <a:rPr lang="en-US" smtClean="0"/>
              <a:pPr/>
              <a:t>50</a:t>
            </a:fld>
            <a:endParaRPr lang="en-US" dirty="0"/>
          </a:p>
        </p:txBody>
      </p:sp>
      <p:pic>
        <p:nvPicPr>
          <p:cNvPr id="7" name="Picture 6">
            <a:extLst>
              <a:ext uri="{FF2B5EF4-FFF2-40B4-BE49-F238E27FC236}">
                <a16:creationId xmlns:a16="http://schemas.microsoft.com/office/drawing/2014/main" id="{63429083-3056-2647-931C-36C2B85AD296}"/>
              </a:ext>
            </a:extLst>
          </p:cNvPr>
          <p:cNvPicPr>
            <a:picLocks noChangeAspect="1"/>
          </p:cNvPicPr>
          <p:nvPr/>
        </p:nvPicPr>
        <p:blipFill>
          <a:blip r:embed="rId2"/>
          <a:stretch>
            <a:fillRect/>
          </a:stretch>
        </p:blipFill>
        <p:spPr>
          <a:xfrm>
            <a:off x="9319936" y="973818"/>
            <a:ext cx="8792127" cy="8777690"/>
          </a:xfrm>
          <a:prstGeom prst="rect">
            <a:avLst/>
          </a:prstGeom>
        </p:spPr>
      </p:pic>
      <p:sp>
        <p:nvSpPr>
          <p:cNvPr id="8" name="Rectangle 7">
            <a:extLst>
              <a:ext uri="{FF2B5EF4-FFF2-40B4-BE49-F238E27FC236}">
                <a16:creationId xmlns:a16="http://schemas.microsoft.com/office/drawing/2014/main" id="{263548F6-E0E1-7245-825E-047796A5F4E5}"/>
              </a:ext>
            </a:extLst>
          </p:cNvPr>
          <p:cNvSpPr/>
          <p:nvPr/>
        </p:nvSpPr>
        <p:spPr bwMode="auto">
          <a:xfrm>
            <a:off x="10399594" y="2574925"/>
            <a:ext cx="1624084" cy="263809"/>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3C50E75B-4828-9D4D-ACEA-590E2793746C}"/>
              </a:ext>
            </a:extLst>
          </p:cNvPr>
          <p:cNvSpPr/>
          <p:nvPr/>
        </p:nvSpPr>
        <p:spPr bwMode="auto">
          <a:xfrm>
            <a:off x="10511051" y="1685685"/>
            <a:ext cx="1624084" cy="263809"/>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C80EA27E-C303-724E-A259-6507B828526D}"/>
              </a:ext>
            </a:extLst>
          </p:cNvPr>
          <p:cNvSpPr/>
          <p:nvPr/>
        </p:nvSpPr>
        <p:spPr bwMode="auto">
          <a:xfrm>
            <a:off x="13661409" y="8049952"/>
            <a:ext cx="1733265" cy="275182"/>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E1F64DA0-AE89-5643-B6FF-B07E146CC62C}"/>
              </a:ext>
            </a:extLst>
          </p:cNvPr>
          <p:cNvSpPr/>
          <p:nvPr/>
        </p:nvSpPr>
        <p:spPr bwMode="auto">
          <a:xfrm>
            <a:off x="10399594" y="5144776"/>
            <a:ext cx="1624084" cy="263809"/>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FA908B4E-5DEF-D84D-ADD4-24DBF538C9EC}"/>
              </a:ext>
            </a:extLst>
          </p:cNvPr>
          <p:cNvSpPr/>
          <p:nvPr/>
        </p:nvSpPr>
        <p:spPr bwMode="auto">
          <a:xfrm>
            <a:off x="11323093" y="8912181"/>
            <a:ext cx="1733265" cy="275182"/>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9BF4F3D4-4F6E-7344-9DDE-F6B0B8E0D02E}"/>
              </a:ext>
            </a:extLst>
          </p:cNvPr>
          <p:cNvSpPr/>
          <p:nvPr/>
        </p:nvSpPr>
        <p:spPr bwMode="auto">
          <a:xfrm>
            <a:off x="10399594" y="2838734"/>
            <a:ext cx="2504364" cy="329773"/>
          </a:xfrm>
          <a:prstGeom prst="rect">
            <a:avLst/>
          </a:prstGeom>
          <a:noFill/>
          <a:ln w="38100" cap="flat" cmpd="sng" algn="ctr">
            <a:solidFill>
              <a:srgbClr val="D1276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FDE71E6E-8331-CB4A-8DF3-2A30D4741874}"/>
              </a:ext>
            </a:extLst>
          </p:cNvPr>
          <p:cNvSpPr/>
          <p:nvPr/>
        </p:nvSpPr>
        <p:spPr bwMode="auto">
          <a:xfrm>
            <a:off x="10399594" y="5413780"/>
            <a:ext cx="2504364" cy="329773"/>
          </a:xfrm>
          <a:prstGeom prst="rect">
            <a:avLst/>
          </a:prstGeom>
          <a:noFill/>
          <a:ln w="38100" cap="flat" cmpd="sng" algn="ctr">
            <a:solidFill>
              <a:srgbClr val="D1276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87EFD09A-DEF7-9945-99FC-BA367D23E396}"/>
              </a:ext>
            </a:extLst>
          </p:cNvPr>
          <p:cNvSpPr/>
          <p:nvPr/>
        </p:nvSpPr>
        <p:spPr bwMode="auto">
          <a:xfrm>
            <a:off x="15394674" y="8019239"/>
            <a:ext cx="2224586" cy="305895"/>
          </a:xfrm>
          <a:prstGeom prst="rect">
            <a:avLst/>
          </a:prstGeom>
          <a:noFill/>
          <a:ln w="38100" cap="flat" cmpd="sng" algn="ctr">
            <a:solidFill>
              <a:srgbClr val="8A3FF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42F9F5C5-CF3A-2A49-8D10-EA361998E544}"/>
              </a:ext>
            </a:extLst>
          </p:cNvPr>
          <p:cNvSpPr/>
          <p:nvPr/>
        </p:nvSpPr>
        <p:spPr bwMode="auto">
          <a:xfrm>
            <a:off x="13060909" y="8894565"/>
            <a:ext cx="2224586" cy="305895"/>
          </a:xfrm>
          <a:prstGeom prst="rect">
            <a:avLst/>
          </a:prstGeom>
          <a:noFill/>
          <a:ln w="38100" cap="flat" cmpd="sng" algn="ctr">
            <a:solidFill>
              <a:srgbClr val="8A3FF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60268D61-3C6C-864C-800A-F945C7625D5A}"/>
              </a:ext>
            </a:extLst>
          </p:cNvPr>
          <p:cNvSpPr/>
          <p:nvPr/>
        </p:nvSpPr>
        <p:spPr bwMode="auto">
          <a:xfrm>
            <a:off x="10399594" y="3723836"/>
            <a:ext cx="1624084" cy="263809"/>
          </a:xfrm>
          <a:prstGeom prst="rect">
            <a:avLst/>
          </a:prstGeom>
          <a:noFill/>
          <a:ln w="38100" cap="flat" cmpd="sng" algn="ctr">
            <a:solidFill>
              <a:srgbClr val="0062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9" name="Rectangle 18">
            <a:extLst>
              <a:ext uri="{FF2B5EF4-FFF2-40B4-BE49-F238E27FC236}">
                <a16:creationId xmlns:a16="http://schemas.microsoft.com/office/drawing/2014/main" id="{9CAD3246-B549-D94B-92F0-0A3F942346F6}"/>
              </a:ext>
            </a:extLst>
          </p:cNvPr>
          <p:cNvSpPr/>
          <p:nvPr/>
        </p:nvSpPr>
        <p:spPr bwMode="auto">
          <a:xfrm>
            <a:off x="10399594" y="6290065"/>
            <a:ext cx="1624084" cy="275182"/>
          </a:xfrm>
          <a:prstGeom prst="rect">
            <a:avLst/>
          </a:prstGeom>
          <a:noFill/>
          <a:ln w="38100" cap="flat" cmpd="sng" algn="ctr">
            <a:solidFill>
              <a:srgbClr val="0062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20" name="Rectangle 19">
            <a:extLst>
              <a:ext uri="{FF2B5EF4-FFF2-40B4-BE49-F238E27FC236}">
                <a16:creationId xmlns:a16="http://schemas.microsoft.com/office/drawing/2014/main" id="{29F01C00-6047-6346-BF03-D1BBD8EE768B}"/>
              </a:ext>
            </a:extLst>
          </p:cNvPr>
          <p:cNvSpPr/>
          <p:nvPr/>
        </p:nvSpPr>
        <p:spPr bwMode="auto">
          <a:xfrm>
            <a:off x="10399594" y="3149819"/>
            <a:ext cx="2115403" cy="282497"/>
          </a:xfrm>
          <a:prstGeom prst="rect">
            <a:avLst/>
          </a:prstGeom>
          <a:noFill/>
          <a:ln w="38100" cap="flat" cmpd="sng" algn="ctr">
            <a:solidFill>
              <a:srgbClr val="007D7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21" name="Rectangle 20">
            <a:extLst>
              <a:ext uri="{FF2B5EF4-FFF2-40B4-BE49-F238E27FC236}">
                <a16:creationId xmlns:a16="http://schemas.microsoft.com/office/drawing/2014/main" id="{68641236-0B56-BB43-B037-7CFCD6CE92BE}"/>
              </a:ext>
            </a:extLst>
          </p:cNvPr>
          <p:cNvSpPr/>
          <p:nvPr/>
        </p:nvSpPr>
        <p:spPr bwMode="auto">
          <a:xfrm>
            <a:off x="10399593" y="5743553"/>
            <a:ext cx="2115403" cy="282497"/>
          </a:xfrm>
          <a:prstGeom prst="rect">
            <a:avLst/>
          </a:prstGeom>
          <a:noFill/>
          <a:ln w="38100" cap="flat" cmpd="sng" algn="ctr">
            <a:solidFill>
              <a:srgbClr val="007D7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22" name="Rectangle 21">
            <a:extLst>
              <a:ext uri="{FF2B5EF4-FFF2-40B4-BE49-F238E27FC236}">
                <a16:creationId xmlns:a16="http://schemas.microsoft.com/office/drawing/2014/main" id="{050637CE-60AE-AC44-8550-6C749DDC8D01}"/>
              </a:ext>
            </a:extLst>
          </p:cNvPr>
          <p:cNvSpPr/>
          <p:nvPr/>
        </p:nvSpPr>
        <p:spPr bwMode="auto">
          <a:xfrm>
            <a:off x="10399593" y="3411261"/>
            <a:ext cx="2115403" cy="282497"/>
          </a:xfrm>
          <a:prstGeom prst="rect">
            <a:avLst/>
          </a:prstGeom>
          <a:noFill/>
          <a:ln w="38100" cap="flat" cmpd="sng" algn="ctr">
            <a:solidFill>
              <a:srgbClr val="6F6F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23" name="Rectangle 22">
            <a:extLst>
              <a:ext uri="{FF2B5EF4-FFF2-40B4-BE49-F238E27FC236}">
                <a16:creationId xmlns:a16="http://schemas.microsoft.com/office/drawing/2014/main" id="{59E8BED2-05E1-F146-9CD9-9B9FE028398A}"/>
              </a:ext>
            </a:extLst>
          </p:cNvPr>
          <p:cNvSpPr/>
          <p:nvPr/>
        </p:nvSpPr>
        <p:spPr bwMode="auto">
          <a:xfrm>
            <a:off x="10399593" y="6021306"/>
            <a:ext cx="2115403" cy="282497"/>
          </a:xfrm>
          <a:prstGeom prst="rect">
            <a:avLst/>
          </a:prstGeom>
          <a:noFill/>
          <a:ln w="38100" cap="flat" cmpd="sng" algn="ctr">
            <a:solidFill>
              <a:srgbClr val="6F6F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5741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B5E3-FC36-9C41-A3ED-4B0271134220}"/>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3FE24D87-E119-9B4E-91C8-88880B986A51}"/>
              </a:ext>
            </a:extLst>
          </p:cNvPr>
          <p:cNvSpPr>
            <a:spLocks noGrp="1"/>
          </p:cNvSpPr>
          <p:nvPr>
            <p:ph type="body" sz="quarter" idx="12"/>
          </p:nvPr>
        </p:nvSpPr>
        <p:spPr/>
        <p:txBody>
          <a:bodyPr/>
          <a:lstStyle/>
          <a:p>
            <a:endParaRPr lang="en-US"/>
          </a:p>
        </p:txBody>
      </p:sp>
      <p:sp>
        <p:nvSpPr>
          <p:cNvPr id="4" name="Footer Placeholder 3">
            <a:extLst>
              <a:ext uri="{FF2B5EF4-FFF2-40B4-BE49-F238E27FC236}">
                <a16:creationId xmlns:a16="http://schemas.microsoft.com/office/drawing/2014/main" id="{4F9910EA-AA69-C147-910E-8C780A396EA6}"/>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12C80FF9-E5F3-B34C-9750-F255A526B6E5}"/>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6" name="Textfeld 8">
            <a:extLst>
              <a:ext uri="{FF2B5EF4-FFF2-40B4-BE49-F238E27FC236}">
                <a16:creationId xmlns:a16="http://schemas.microsoft.com/office/drawing/2014/main" id="{840CCC02-6C13-204C-BC54-F4112FF8D168}"/>
              </a:ext>
            </a:extLst>
          </p:cNvPr>
          <p:cNvSpPr txBox="1"/>
          <p:nvPr/>
        </p:nvSpPr>
        <p:spPr>
          <a:xfrm>
            <a:off x="457066" y="2588723"/>
            <a:ext cx="8229467" cy="6435725"/>
          </a:xfrm>
          <a:prstGeom prst="rect">
            <a:avLst/>
          </a:prstGeom>
          <a:noFill/>
          <a:ln>
            <a:noFill/>
          </a:ln>
        </p:spPr>
        <p:txBody>
          <a:bodyPr wrap="square" lIns="0" tIns="0" rIns="0" bIns="0" rtlCol="0">
            <a:noAutofit/>
          </a:bodyPr>
          <a:lstStyle/>
          <a:p>
            <a:pPr lvl="0" defTabSz="914400" fontAlgn="base">
              <a:spcAft>
                <a:spcPct val="0"/>
              </a:spcAft>
              <a:buClr>
                <a:schemeClr val="tx1"/>
              </a:buClr>
              <a:buSzPct val="90000"/>
            </a:pPr>
            <a:r>
              <a:rPr lang="en-GB" sz="2000" dirty="0">
                <a:hlinkClick r:id="rId2"/>
              </a:rPr>
              <a:t>https://developer.mozilla.org/en-US/docs/Learn/Forms/Form_validation</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3"/>
              </a:rPr>
              <a:t>https://developer.mozilla.org/en-US/docs/Web/Accessibility</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4"/>
              </a:rPr>
              <a:t>https://developer.mozilla.org/en-US/docs/Learn/Accessibility/What_is_accessibility</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5"/>
              </a:rPr>
              <a:t>https://developer.mozilla.org/en-US/docs/Learn/Accessibility/HTML</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6"/>
              </a:rPr>
              <a:t>https://developer.mozilla.org/en-US/docs/Learn/Accessibility/WAI-ARIA_basics</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7"/>
              </a:rPr>
              <a:t>https://developer.mozilla.org/en-US/docs/Glossary/Screen_reader</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8"/>
              </a:rPr>
              <a:t>https://developer.mozilla.org/en-US/docs/Learn/Tools_and_testing/Cross_browser_testing/Accessibility#screenreaders</a:t>
            </a:r>
            <a:endParaRPr lang="en-GB" sz="2000" dirty="0"/>
          </a:p>
          <a:p>
            <a:pPr lvl="0" defTabSz="914400" fontAlgn="base">
              <a:spcAft>
                <a:spcPct val="0"/>
              </a:spcAft>
              <a:buClr>
                <a:schemeClr val="tx1"/>
              </a:buClr>
              <a:buSzPct val="90000"/>
            </a:pPr>
            <a:endParaRPr lang="en-GB" sz="2000" dirty="0"/>
          </a:p>
          <a:p>
            <a:pPr lvl="0" defTabSz="914400" fontAlgn="base">
              <a:spcAft>
                <a:spcPct val="0"/>
              </a:spcAft>
              <a:buClr>
                <a:schemeClr val="tx1"/>
              </a:buClr>
              <a:buSzPct val="90000"/>
            </a:pPr>
            <a:r>
              <a:rPr lang="en-GB" sz="2000" dirty="0">
                <a:hlinkClick r:id="rId9"/>
              </a:rPr>
              <a:t>https://www.w3.org/TR/wai-aria-1.1</a:t>
            </a:r>
            <a:endParaRPr lang="en-GB" sz="2000" dirty="0"/>
          </a:p>
        </p:txBody>
      </p:sp>
      <p:pic>
        <p:nvPicPr>
          <p:cNvPr id="7" name="Grafik 24">
            <a:extLst>
              <a:ext uri="{FF2B5EF4-FFF2-40B4-BE49-F238E27FC236}">
                <a16:creationId xmlns:a16="http://schemas.microsoft.com/office/drawing/2014/main" id="{9153FAC0-0876-1041-9C28-E37A7B87E7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99056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Form validation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Process of verifying whether all required form controls are filled out in correct format.</a:t>
            </a:r>
          </a:p>
          <a:p>
            <a:endParaRPr lang="en-US" dirty="0"/>
          </a:p>
          <a:p>
            <a:r>
              <a:rPr lang="en-US" dirty="0"/>
              <a:t>Client-side validation happens in browser. However, it should not be considered as the only security measure, and server-side validation should also be always in place.</a:t>
            </a:r>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r>
              <a:rPr lang="en-US" dirty="0"/>
              <a:t>Types</a:t>
            </a:r>
          </a:p>
          <a:p>
            <a:endParaRPr lang="en-US" dirty="0"/>
          </a:p>
          <a:p>
            <a:r>
              <a:rPr lang="en-US" dirty="0"/>
              <a:t>- </a:t>
            </a:r>
            <a:r>
              <a:rPr lang="en-US" i="1" dirty="0"/>
              <a:t>Built-in form validation </a:t>
            </a:r>
            <a:r>
              <a:rPr lang="en-US" dirty="0"/>
              <a:t>– based on HTML 5 form validation feature. Better performance, but not highly customizable.</a:t>
            </a:r>
          </a:p>
          <a:p>
            <a:endParaRPr lang="en-US" dirty="0"/>
          </a:p>
          <a:p>
            <a:r>
              <a:rPr lang="en-US" dirty="0"/>
              <a:t>- </a:t>
            </a:r>
            <a:r>
              <a:rPr lang="en-US" i="1" dirty="0"/>
              <a:t>JavaScript validation </a:t>
            </a:r>
            <a:r>
              <a:rPr lang="en-US" dirty="0"/>
              <a:t>– validation written in JS. Completely customizable, but has to be coded.</a:t>
            </a:r>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Tree>
    <p:extLst>
      <p:ext uri="{BB962C8B-B14F-4D97-AF65-F5344CB8AC3E}">
        <p14:creationId xmlns:p14="http://schemas.microsoft.com/office/powerpoint/2010/main" val="121943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HTML 5 validation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A lot of form controls have the ability to validate entered data.</a:t>
            </a:r>
          </a:p>
          <a:p>
            <a:endParaRPr lang="en-US" dirty="0"/>
          </a:p>
          <a:p>
            <a:r>
              <a:rPr lang="en-US" dirty="0"/>
              <a:t>Examples:</a:t>
            </a:r>
            <a:br>
              <a:rPr lang="en-US" dirty="0"/>
            </a:br>
            <a:r>
              <a:rPr lang="en-US" dirty="0"/>
              <a:t>	</a:t>
            </a:r>
            <a:r>
              <a:rPr lang="en-US" i="1" dirty="0"/>
              <a:t>required</a:t>
            </a:r>
            <a:br>
              <a:rPr lang="en-US" i="1" dirty="0"/>
            </a:br>
            <a:r>
              <a:rPr lang="en-US" i="1" dirty="0"/>
              <a:t>	</a:t>
            </a:r>
            <a:r>
              <a:rPr lang="en-US" i="1" dirty="0" err="1"/>
              <a:t>minlength</a:t>
            </a:r>
            <a:r>
              <a:rPr lang="en-US" i="1" dirty="0"/>
              <a:t> </a:t>
            </a:r>
            <a:r>
              <a:rPr lang="en-US" dirty="0"/>
              <a:t>and </a:t>
            </a:r>
            <a:r>
              <a:rPr lang="en-US" i="1" dirty="0" err="1"/>
              <a:t>maxlength</a:t>
            </a:r>
            <a:br>
              <a:rPr lang="en-US" i="1" dirty="0"/>
            </a:br>
            <a:r>
              <a:rPr lang="en-US" i="1" dirty="0"/>
              <a:t>	min</a:t>
            </a:r>
            <a:r>
              <a:rPr lang="en-US" dirty="0"/>
              <a:t> and </a:t>
            </a:r>
            <a:r>
              <a:rPr lang="en-US" i="1" dirty="0"/>
              <a:t>max</a:t>
            </a:r>
            <a:br>
              <a:rPr lang="en-US" i="1" dirty="0"/>
            </a:br>
            <a:r>
              <a:rPr lang="en-US" i="1" dirty="0"/>
              <a:t>	type</a:t>
            </a:r>
            <a:br>
              <a:rPr lang="en-US" i="1" dirty="0"/>
            </a:br>
            <a:r>
              <a:rPr lang="en-US" i="1" dirty="0"/>
              <a:t>	pattern</a:t>
            </a:r>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r>
              <a:rPr lang="en-US" dirty="0"/>
              <a:t>When the form control is </a:t>
            </a:r>
            <a:r>
              <a:rPr lang="en-US" b="1" dirty="0"/>
              <a:t>valid</a:t>
            </a:r>
            <a:r>
              <a:rPr lang="en-US" dirty="0"/>
              <a:t>:</a:t>
            </a:r>
          </a:p>
          <a:p>
            <a:r>
              <a:rPr lang="en-US" dirty="0"/>
              <a:t>	- it will match “:valid” CSS pseudo-selector</a:t>
            </a:r>
          </a:p>
          <a:p>
            <a:r>
              <a:rPr lang="en-US" dirty="0"/>
              <a:t>	- if form submitted, browser will submit it</a:t>
            </a:r>
          </a:p>
          <a:p>
            <a:endParaRPr lang="en-US" dirty="0"/>
          </a:p>
          <a:p>
            <a:endParaRPr lang="en-US" dirty="0"/>
          </a:p>
          <a:p>
            <a:r>
              <a:rPr lang="en-US" dirty="0"/>
              <a:t>When the form control is </a:t>
            </a:r>
            <a:r>
              <a:rPr lang="en-US" b="1" dirty="0"/>
              <a:t>invalid</a:t>
            </a:r>
            <a:r>
              <a:rPr lang="en-US" dirty="0"/>
              <a:t>:</a:t>
            </a:r>
          </a:p>
          <a:p>
            <a:r>
              <a:rPr lang="en-US" dirty="0"/>
              <a:t>	- it will match “:invalid” CSS pseudo-selector</a:t>
            </a:r>
          </a:p>
          <a:p>
            <a:r>
              <a:rPr lang="en-US" dirty="0"/>
              <a:t>	- if form submitted, browser will block the form submit and display an error message(s)</a:t>
            </a:r>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199668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Required</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Simplest HTML5 validation feature.</a:t>
            </a:r>
          </a:p>
          <a:p>
            <a:endParaRPr lang="en-US" dirty="0"/>
          </a:p>
          <a:p>
            <a:r>
              <a:rPr lang="en-US" dirty="0"/>
              <a:t>Can be set by setting the “required” attribute on form control.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Caution: </a:t>
            </a:r>
            <a:r>
              <a:rPr lang="en-US" i="1" dirty="0"/>
              <a:t>we should only require data which we really need. Keep the forms as simple as possible</a:t>
            </a:r>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7" name="Picture 6">
            <a:extLst>
              <a:ext uri="{FF2B5EF4-FFF2-40B4-BE49-F238E27FC236}">
                <a16:creationId xmlns:a16="http://schemas.microsoft.com/office/drawing/2014/main" id="{1BB7ABBE-F8EE-504B-BC2F-1239A36AFA00}"/>
              </a:ext>
            </a:extLst>
          </p:cNvPr>
          <p:cNvPicPr>
            <a:picLocks noChangeAspect="1"/>
          </p:cNvPicPr>
          <p:nvPr/>
        </p:nvPicPr>
        <p:blipFill>
          <a:blip r:embed="rId2"/>
          <a:stretch>
            <a:fillRect/>
          </a:stretch>
        </p:blipFill>
        <p:spPr>
          <a:xfrm>
            <a:off x="9689972" y="2058882"/>
            <a:ext cx="8140694" cy="7068357"/>
          </a:xfrm>
          <a:prstGeom prst="rect">
            <a:avLst/>
          </a:prstGeom>
        </p:spPr>
      </p:pic>
    </p:spTree>
    <p:extLst>
      <p:ext uri="{BB962C8B-B14F-4D97-AF65-F5344CB8AC3E}">
        <p14:creationId xmlns:p14="http://schemas.microsoft.com/office/powerpoint/2010/main" val="274686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C230-DBC4-5245-A905-63BCAEF7687B}"/>
              </a:ext>
            </a:extLst>
          </p:cNvPr>
          <p:cNvSpPr>
            <a:spLocks noGrp="1"/>
          </p:cNvSpPr>
          <p:nvPr>
            <p:ph type="title"/>
          </p:nvPr>
        </p:nvSpPr>
        <p:spPr/>
        <p:txBody>
          <a:bodyPr/>
          <a:lstStyle/>
          <a:p>
            <a:r>
              <a:rPr lang="en-US" dirty="0"/>
              <a:t>Length restriction</a:t>
            </a:r>
          </a:p>
        </p:txBody>
      </p:sp>
      <p:sp>
        <p:nvSpPr>
          <p:cNvPr id="6" name="Text Placeholder 5">
            <a:extLst>
              <a:ext uri="{FF2B5EF4-FFF2-40B4-BE49-F238E27FC236}">
                <a16:creationId xmlns:a16="http://schemas.microsoft.com/office/drawing/2014/main" id="{232DDA84-1AD2-4245-89F5-28C8CD334E28}"/>
              </a:ext>
            </a:extLst>
          </p:cNvPr>
          <p:cNvSpPr>
            <a:spLocks noGrp="1"/>
          </p:cNvSpPr>
          <p:nvPr>
            <p:ph type="body" sz="quarter" idx="13"/>
          </p:nvPr>
        </p:nvSpPr>
        <p:spPr/>
        <p:txBody>
          <a:bodyPr/>
          <a:lstStyle/>
          <a:p>
            <a:r>
              <a:rPr lang="en-US" dirty="0"/>
              <a:t>Defines minimum and maximum length of text input.</a:t>
            </a:r>
          </a:p>
          <a:p>
            <a:endParaRPr lang="en-US" dirty="0"/>
          </a:p>
          <a:p>
            <a:r>
              <a:rPr lang="en-US" dirty="0"/>
              <a:t>Can be set by setting the “</a:t>
            </a:r>
            <a:r>
              <a:rPr lang="en-US" dirty="0" err="1"/>
              <a:t>minlength</a:t>
            </a:r>
            <a:r>
              <a:rPr lang="en-US" dirty="0"/>
              <a:t>” and “</a:t>
            </a:r>
            <a:r>
              <a:rPr lang="en-US" dirty="0" err="1"/>
              <a:t>maxlength</a:t>
            </a:r>
            <a:r>
              <a:rPr lang="en-US" dirty="0"/>
              <a:t>” attributes on form control.</a:t>
            </a:r>
          </a:p>
          <a:p>
            <a:endParaRPr lang="en-US" dirty="0"/>
          </a:p>
          <a:p>
            <a:r>
              <a:rPr lang="en-US" dirty="0"/>
              <a:t>The field will be valid in empty state if not marked as required.</a:t>
            </a:r>
          </a:p>
          <a:p>
            <a:endParaRPr lang="en-US" dirty="0"/>
          </a:p>
          <a:p>
            <a:r>
              <a:rPr lang="en-US" dirty="0"/>
              <a:t>Most browsers will </a:t>
            </a:r>
            <a:r>
              <a:rPr lang="en-US" b="1" dirty="0"/>
              <a:t>not allow </a:t>
            </a:r>
            <a:r>
              <a:rPr lang="en-US" dirty="0"/>
              <a:t>the user to enter a longer value dan defined.</a:t>
            </a:r>
          </a:p>
        </p:txBody>
      </p:sp>
      <p:sp>
        <p:nvSpPr>
          <p:cNvPr id="5" name="Text Placeholder 4">
            <a:extLst>
              <a:ext uri="{FF2B5EF4-FFF2-40B4-BE49-F238E27FC236}">
                <a16:creationId xmlns:a16="http://schemas.microsoft.com/office/drawing/2014/main" id="{58B8C13C-7D4B-3645-BFB9-46F649AAC706}"/>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980537D3-3958-ED41-84CD-BAA71E85506C}"/>
              </a:ext>
            </a:extLst>
          </p:cNvPr>
          <p:cNvSpPr>
            <a:spLocks noGrp="1"/>
          </p:cNvSpPr>
          <p:nvPr>
            <p:ph type="ftr" sz="quarter" idx="10"/>
          </p:nvPr>
        </p:nvSpPr>
        <p:spPr/>
        <p:txBody>
          <a:bodyPr/>
          <a:lstStyle/>
          <a:p>
            <a:r>
              <a:rPr lang="en-US"/>
              <a:t>IBM iX / © IBM Corporation</a:t>
            </a:r>
            <a:endParaRPr lang="en-US" dirty="0"/>
          </a:p>
        </p:txBody>
      </p:sp>
      <p:sp>
        <p:nvSpPr>
          <p:cNvPr id="4" name="Slide Number Placeholder 3">
            <a:extLst>
              <a:ext uri="{FF2B5EF4-FFF2-40B4-BE49-F238E27FC236}">
                <a16:creationId xmlns:a16="http://schemas.microsoft.com/office/drawing/2014/main" id="{08439152-1346-E048-8A5B-E87B9214FE7E}"/>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8" name="Picture 7">
            <a:extLst>
              <a:ext uri="{FF2B5EF4-FFF2-40B4-BE49-F238E27FC236}">
                <a16:creationId xmlns:a16="http://schemas.microsoft.com/office/drawing/2014/main" id="{F5207152-611E-9746-A95B-33F1AE71E3F0}"/>
              </a:ext>
            </a:extLst>
          </p:cNvPr>
          <p:cNvPicPr>
            <a:picLocks noChangeAspect="1"/>
          </p:cNvPicPr>
          <p:nvPr/>
        </p:nvPicPr>
        <p:blipFill>
          <a:blip r:embed="rId2"/>
          <a:stretch>
            <a:fillRect/>
          </a:stretch>
        </p:blipFill>
        <p:spPr>
          <a:xfrm>
            <a:off x="10369550" y="3101647"/>
            <a:ext cx="6692900" cy="5382280"/>
          </a:xfrm>
          <a:prstGeom prst="rect">
            <a:avLst/>
          </a:prstGeom>
        </p:spPr>
      </p:pic>
    </p:spTree>
    <p:extLst>
      <p:ext uri="{BB962C8B-B14F-4D97-AF65-F5344CB8AC3E}">
        <p14:creationId xmlns:p14="http://schemas.microsoft.com/office/powerpoint/2010/main" val="2787264887"/>
      </p:ext>
    </p:extLst>
  </p:cSld>
  <p:clrMapOvr>
    <a:masterClrMapping/>
  </p:clrMapOvr>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34515</TotalTime>
  <Words>3355</Words>
  <Application>Microsoft Macintosh PowerPoint</Application>
  <PresentationFormat>Custom</PresentationFormat>
  <Paragraphs>462</Paragraphs>
  <Slides>51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51</vt:i4>
      </vt:variant>
    </vt:vector>
  </HeadingPairs>
  <TitlesOfParts>
    <vt:vector size="61" baseType="lpstr">
      <vt:lpstr>.AppleSystemUIFont</vt:lpstr>
      <vt:lpstr>Arial</vt:lpstr>
      <vt:lpstr>HelvNeue Light for IBM</vt:lpstr>
      <vt:lpstr>IBM Plex Sans</vt:lpstr>
      <vt:lpstr>IBM Plex Sans Regular</vt:lpstr>
      <vt:lpstr>System Font Regular</vt:lpstr>
      <vt:lpstr>Wingdings</vt:lpstr>
      <vt:lpstr>IBM 2019 Master template (black background)</vt:lpstr>
      <vt:lpstr>IBM 2019 Master template (blue background)</vt:lpstr>
      <vt:lpstr>IBM 2019 Master template (white background)</vt:lpstr>
      <vt:lpstr>ecx.io Frontend Bootcamp — Accessibility in HTML 19.07.2021.</vt:lpstr>
      <vt:lpstr>Agenda</vt:lpstr>
      <vt:lpstr>Recap of Friday Exercise</vt:lpstr>
      <vt:lpstr>HTML day 05 - Friday exercise</vt:lpstr>
      <vt:lpstr>Form validation </vt:lpstr>
      <vt:lpstr>Form validation</vt:lpstr>
      <vt:lpstr>HTML 5 validation</vt:lpstr>
      <vt:lpstr>Required</vt:lpstr>
      <vt:lpstr>Length restriction</vt:lpstr>
      <vt:lpstr>Value restriction</vt:lpstr>
      <vt:lpstr>Regular expression restriction</vt:lpstr>
      <vt:lpstr>Type restriction</vt:lpstr>
      <vt:lpstr>Exercises</vt:lpstr>
      <vt:lpstr>Intro to Accessibility </vt:lpstr>
      <vt:lpstr>&gt; The Web is fundamentally designed to work for all people, whatever their hardware, software, language, culture, location, or physical or mental ability. When the Web meets this goal, it is accessible to people with a diverse range of hearing, movement, sight, and cognitive ability.  Source: https://www.w3.org/standards/webdesign/accessibility </vt:lpstr>
      <vt:lpstr>Intro to Accessibility</vt:lpstr>
      <vt:lpstr>Intro to Accessibility</vt:lpstr>
      <vt:lpstr>Intro to Accessibility</vt:lpstr>
      <vt:lpstr>Disabilities </vt:lpstr>
      <vt:lpstr>Disabilities</vt:lpstr>
      <vt:lpstr>Disabilities</vt:lpstr>
      <vt:lpstr>Web Content Accessibility Guidelines </vt:lpstr>
      <vt:lpstr>WCAG</vt:lpstr>
      <vt:lpstr>Screen Readers </vt:lpstr>
      <vt:lpstr>Screen Readers</vt:lpstr>
      <vt:lpstr>Screen Readers</vt:lpstr>
      <vt:lpstr>Screen Readers</vt:lpstr>
      <vt:lpstr>HTML and a11y </vt:lpstr>
      <vt:lpstr>HTML and a11y</vt:lpstr>
      <vt:lpstr>HTML and a11y</vt:lpstr>
      <vt:lpstr>Text Content</vt:lpstr>
      <vt:lpstr>Page Layout</vt:lpstr>
      <vt:lpstr>UI controls</vt:lpstr>
      <vt:lpstr>Adding the functionality to non-interaction element</vt:lpstr>
      <vt:lpstr>Text alternatives</vt:lpstr>
      <vt:lpstr>ARIA</vt:lpstr>
      <vt:lpstr>ARIA</vt:lpstr>
      <vt:lpstr>ARIA</vt:lpstr>
      <vt:lpstr>ARIA - types</vt:lpstr>
      <vt:lpstr>ARIA – when to use it?</vt:lpstr>
      <vt:lpstr>ARIA – when to use it?</vt:lpstr>
      <vt:lpstr>ARIA – usage notes</vt:lpstr>
      <vt:lpstr>ARIA – role</vt:lpstr>
      <vt:lpstr>Exercises</vt:lpstr>
      <vt:lpstr>ARIA – dynamic content updates</vt:lpstr>
      <vt:lpstr>ARIA – dynamic content updates</vt:lpstr>
      <vt:lpstr>ARIA – enhancing keyboard a11y</vt:lpstr>
      <vt:lpstr>Exercises</vt:lpstr>
      <vt:lpstr>ARIA – complex widgets</vt:lpstr>
      <vt:lpstr>ARIA – complex widgets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Mario Perokovic - ecxio</cp:lastModifiedBy>
  <cp:revision>177</cp:revision>
  <cp:lastPrinted>2019-11-28T09:46:16Z</cp:lastPrinted>
  <dcterms:created xsi:type="dcterms:W3CDTF">2021-04-20T12:14:04Z</dcterms:created>
  <dcterms:modified xsi:type="dcterms:W3CDTF">2021-07-19T12:56:18Z</dcterms:modified>
</cp:coreProperties>
</file>